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6" r:id="rId11"/>
    <p:sldId id="265" r:id="rId12"/>
    <p:sldId id="267" r:id="rId13"/>
    <p:sldId id="268" r:id="rId14"/>
    <p:sldId id="269" r:id="rId15"/>
    <p:sldId id="278" r:id="rId16"/>
    <p:sldId id="290" r:id="rId17"/>
    <p:sldId id="270" r:id="rId18"/>
    <p:sldId id="271" r:id="rId19"/>
    <p:sldId id="272" r:id="rId20"/>
    <p:sldId id="273" r:id="rId21"/>
    <p:sldId id="274" r:id="rId22"/>
    <p:sldId id="276" r:id="rId23"/>
    <p:sldId id="280" r:id="rId24"/>
    <p:sldId id="275" r:id="rId25"/>
    <p:sldId id="277" r:id="rId26"/>
    <p:sldId id="281" r:id="rId27"/>
    <p:sldId id="282" r:id="rId28"/>
    <p:sldId id="283" r:id="rId29"/>
    <p:sldId id="284" r:id="rId30"/>
    <p:sldId id="285" r:id="rId31"/>
    <p:sldId id="286" r:id="rId32"/>
    <p:sldId id="287" r:id="rId33"/>
    <p:sldId id="289" r:id="rId3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0066"/>
    <a:srgbClr val="96BF0D"/>
    <a:srgbClr val="77AD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35" autoAdjust="0"/>
    <p:restoredTop sz="94660"/>
  </p:normalViewPr>
  <p:slideViewPr>
    <p:cSldViewPr>
      <p:cViewPr>
        <p:scale>
          <a:sx n="94" d="100"/>
          <a:sy n="94" d="100"/>
        </p:scale>
        <p:origin x="-127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E8537B-5716-4D66-8976-0D36815FA2A8}" type="datetimeFigureOut">
              <a:rPr lang="fr-FR" smtClean="0"/>
              <a:t>07/04/2014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AA5283-F585-4162-BA7C-0307CD7594B4}" type="slidenum">
              <a:rPr lang="fr-FR" smtClean="0"/>
              <a:t>‹N°›</a:t>
            </a:fld>
            <a:endParaRPr lang="fr-FR"/>
          </a:p>
        </p:txBody>
      </p:sp>
    </p:spTree>
    <p:extLst>
      <p:ext uri="{BB962C8B-B14F-4D97-AF65-F5344CB8AC3E}">
        <p14:creationId xmlns:p14="http://schemas.microsoft.com/office/powerpoint/2010/main" val="4222124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 JOE</a:t>
            </a:r>
            <a:endParaRPr lang="fr-FR" dirty="0"/>
          </a:p>
        </p:txBody>
      </p:sp>
      <p:sp>
        <p:nvSpPr>
          <p:cNvPr id="4" name="Espace réservé du numéro de diapositive 3"/>
          <p:cNvSpPr>
            <a:spLocks noGrp="1"/>
          </p:cNvSpPr>
          <p:nvPr>
            <p:ph type="sldNum" sz="quarter" idx="10"/>
          </p:nvPr>
        </p:nvSpPr>
        <p:spPr/>
        <p:txBody>
          <a:bodyPr/>
          <a:lstStyle/>
          <a:p>
            <a:fld id="{B9AA5283-F585-4162-BA7C-0307CD7594B4}" type="slidenum">
              <a:rPr lang="fr-FR" smtClean="0"/>
              <a:t>8</a:t>
            </a:fld>
            <a:endParaRPr lang="fr-FR"/>
          </a:p>
        </p:txBody>
      </p:sp>
    </p:spTree>
    <p:extLst>
      <p:ext uri="{BB962C8B-B14F-4D97-AF65-F5344CB8AC3E}">
        <p14:creationId xmlns:p14="http://schemas.microsoft.com/office/powerpoint/2010/main" val="4137568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882BFDCF-6E18-48E8-869D-F32095D6E5D8}" type="datetimeFigureOut">
              <a:rPr lang="fr-FR" smtClean="0"/>
              <a:t>07/04/2014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9D03644-9C09-418A-A148-13A8D43BAC38}" type="slidenum">
              <a:rPr lang="fr-FR" smtClean="0"/>
              <a:t>‹N°›</a:t>
            </a:fld>
            <a:endParaRPr lang="fr-FR"/>
          </a:p>
        </p:txBody>
      </p:sp>
    </p:spTree>
    <p:extLst>
      <p:ext uri="{BB962C8B-B14F-4D97-AF65-F5344CB8AC3E}">
        <p14:creationId xmlns:p14="http://schemas.microsoft.com/office/powerpoint/2010/main" val="3930702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82BFDCF-6E18-48E8-869D-F32095D6E5D8}" type="datetimeFigureOut">
              <a:rPr lang="fr-FR" smtClean="0"/>
              <a:t>07/04/2014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9D03644-9C09-418A-A148-13A8D43BAC38}" type="slidenum">
              <a:rPr lang="fr-FR" smtClean="0"/>
              <a:t>‹N°›</a:t>
            </a:fld>
            <a:endParaRPr lang="fr-FR"/>
          </a:p>
        </p:txBody>
      </p:sp>
    </p:spTree>
    <p:extLst>
      <p:ext uri="{BB962C8B-B14F-4D97-AF65-F5344CB8AC3E}">
        <p14:creationId xmlns:p14="http://schemas.microsoft.com/office/powerpoint/2010/main" val="303051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82BFDCF-6E18-48E8-869D-F32095D6E5D8}" type="datetimeFigureOut">
              <a:rPr lang="fr-FR" smtClean="0"/>
              <a:t>07/04/2014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9D03644-9C09-418A-A148-13A8D43BAC38}" type="slidenum">
              <a:rPr lang="fr-FR" smtClean="0"/>
              <a:t>‹N°›</a:t>
            </a:fld>
            <a:endParaRPr lang="fr-FR"/>
          </a:p>
        </p:txBody>
      </p:sp>
    </p:spTree>
    <p:extLst>
      <p:ext uri="{BB962C8B-B14F-4D97-AF65-F5344CB8AC3E}">
        <p14:creationId xmlns:p14="http://schemas.microsoft.com/office/powerpoint/2010/main" val="3870179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82BFDCF-6E18-48E8-869D-F32095D6E5D8}" type="datetimeFigureOut">
              <a:rPr lang="fr-FR" smtClean="0"/>
              <a:t>07/04/2014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9D03644-9C09-418A-A148-13A8D43BAC38}" type="slidenum">
              <a:rPr lang="fr-FR" smtClean="0"/>
              <a:t>‹N°›</a:t>
            </a:fld>
            <a:endParaRPr lang="fr-FR"/>
          </a:p>
        </p:txBody>
      </p:sp>
    </p:spTree>
    <p:extLst>
      <p:ext uri="{BB962C8B-B14F-4D97-AF65-F5344CB8AC3E}">
        <p14:creationId xmlns:p14="http://schemas.microsoft.com/office/powerpoint/2010/main" val="3074111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882BFDCF-6E18-48E8-869D-F32095D6E5D8}" type="datetimeFigureOut">
              <a:rPr lang="fr-FR" smtClean="0"/>
              <a:t>07/04/2014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9D03644-9C09-418A-A148-13A8D43BAC38}" type="slidenum">
              <a:rPr lang="fr-FR" smtClean="0"/>
              <a:t>‹N°›</a:t>
            </a:fld>
            <a:endParaRPr lang="fr-FR"/>
          </a:p>
        </p:txBody>
      </p:sp>
    </p:spTree>
    <p:extLst>
      <p:ext uri="{BB962C8B-B14F-4D97-AF65-F5344CB8AC3E}">
        <p14:creationId xmlns:p14="http://schemas.microsoft.com/office/powerpoint/2010/main" val="267473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882BFDCF-6E18-48E8-869D-F32095D6E5D8}" type="datetimeFigureOut">
              <a:rPr lang="fr-FR" smtClean="0"/>
              <a:t>07/04/2014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9D03644-9C09-418A-A148-13A8D43BAC38}" type="slidenum">
              <a:rPr lang="fr-FR" smtClean="0"/>
              <a:t>‹N°›</a:t>
            </a:fld>
            <a:endParaRPr lang="fr-FR"/>
          </a:p>
        </p:txBody>
      </p:sp>
    </p:spTree>
    <p:extLst>
      <p:ext uri="{BB962C8B-B14F-4D97-AF65-F5344CB8AC3E}">
        <p14:creationId xmlns:p14="http://schemas.microsoft.com/office/powerpoint/2010/main" val="2835175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882BFDCF-6E18-48E8-869D-F32095D6E5D8}" type="datetimeFigureOut">
              <a:rPr lang="fr-FR" smtClean="0"/>
              <a:t>07/04/2014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9D03644-9C09-418A-A148-13A8D43BAC38}" type="slidenum">
              <a:rPr lang="fr-FR" smtClean="0"/>
              <a:t>‹N°›</a:t>
            </a:fld>
            <a:endParaRPr lang="fr-FR"/>
          </a:p>
        </p:txBody>
      </p:sp>
    </p:spTree>
    <p:extLst>
      <p:ext uri="{BB962C8B-B14F-4D97-AF65-F5344CB8AC3E}">
        <p14:creationId xmlns:p14="http://schemas.microsoft.com/office/powerpoint/2010/main" val="2572054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882BFDCF-6E18-48E8-869D-F32095D6E5D8}" type="datetimeFigureOut">
              <a:rPr lang="fr-FR" smtClean="0"/>
              <a:t>07/04/2014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99D03644-9C09-418A-A148-13A8D43BAC38}" type="slidenum">
              <a:rPr lang="fr-FR" smtClean="0"/>
              <a:t>‹N°›</a:t>
            </a:fld>
            <a:endParaRPr lang="fr-FR"/>
          </a:p>
        </p:txBody>
      </p:sp>
    </p:spTree>
    <p:extLst>
      <p:ext uri="{BB962C8B-B14F-4D97-AF65-F5344CB8AC3E}">
        <p14:creationId xmlns:p14="http://schemas.microsoft.com/office/powerpoint/2010/main" val="806042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82BFDCF-6E18-48E8-869D-F32095D6E5D8}" type="datetimeFigureOut">
              <a:rPr lang="fr-FR" smtClean="0"/>
              <a:t>07/04/2014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9D03644-9C09-418A-A148-13A8D43BAC38}" type="slidenum">
              <a:rPr lang="fr-FR" smtClean="0"/>
              <a:t>‹N°›</a:t>
            </a:fld>
            <a:endParaRPr lang="fr-FR"/>
          </a:p>
        </p:txBody>
      </p:sp>
    </p:spTree>
    <p:extLst>
      <p:ext uri="{BB962C8B-B14F-4D97-AF65-F5344CB8AC3E}">
        <p14:creationId xmlns:p14="http://schemas.microsoft.com/office/powerpoint/2010/main" val="2200427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882BFDCF-6E18-48E8-869D-F32095D6E5D8}" type="datetimeFigureOut">
              <a:rPr lang="fr-FR" smtClean="0"/>
              <a:t>07/04/2014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9D03644-9C09-418A-A148-13A8D43BAC38}" type="slidenum">
              <a:rPr lang="fr-FR" smtClean="0"/>
              <a:t>‹N°›</a:t>
            </a:fld>
            <a:endParaRPr lang="fr-FR"/>
          </a:p>
        </p:txBody>
      </p:sp>
    </p:spTree>
    <p:extLst>
      <p:ext uri="{BB962C8B-B14F-4D97-AF65-F5344CB8AC3E}">
        <p14:creationId xmlns:p14="http://schemas.microsoft.com/office/powerpoint/2010/main" val="3740777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882BFDCF-6E18-48E8-869D-F32095D6E5D8}" type="datetimeFigureOut">
              <a:rPr lang="fr-FR" smtClean="0"/>
              <a:t>07/04/2014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9D03644-9C09-418A-A148-13A8D43BAC38}" type="slidenum">
              <a:rPr lang="fr-FR" smtClean="0"/>
              <a:t>‹N°›</a:t>
            </a:fld>
            <a:endParaRPr lang="fr-FR"/>
          </a:p>
        </p:txBody>
      </p:sp>
    </p:spTree>
    <p:extLst>
      <p:ext uri="{BB962C8B-B14F-4D97-AF65-F5344CB8AC3E}">
        <p14:creationId xmlns:p14="http://schemas.microsoft.com/office/powerpoint/2010/main" val="301240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3000"/>
            <a:lum/>
            <a:extLst>
              <a:ext uri="{BEBA8EAE-BF5A-486C-A8C5-ECC9F3942E4B}">
                <a14:imgProps xmlns:a14="http://schemas.microsoft.com/office/drawing/2010/main">
                  <a14:imgLayer r:embed="rId14">
                    <a14:imgEffect>
                      <a14:artisticCrisscrossEtching trans="47000" pressure="2"/>
                    </a14:imgEffect>
                  </a14:imgLayer>
                </a14:imgProps>
              </a:ext>
            </a:extLst>
          </a:blip>
          <a:srcRect/>
          <a:stretch>
            <a:fillRect t="-3000" b="-3000"/>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2BFDCF-6E18-48E8-869D-F32095D6E5D8}" type="datetimeFigureOut">
              <a:rPr lang="fr-FR" smtClean="0"/>
              <a:t>07/04/2014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D03644-9C09-418A-A148-13A8D43BAC38}" type="slidenum">
              <a:rPr lang="fr-FR" smtClean="0"/>
              <a:t>‹N°›</a:t>
            </a:fld>
            <a:endParaRPr lang="fr-FR"/>
          </a:p>
        </p:txBody>
      </p:sp>
    </p:spTree>
    <p:extLst>
      <p:ext uri="{BB962C8B-B14F-4D97-AF65-F5344CB8AC3E}">
        <p14:creationId xmlns:p14="http://schemas.microsoft.com/office/powerpoint/2010/main" val="4012320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4809" y="1268760"/>
            <a:ext cx="8208912" cy="2160240"/>
          </a:xfrm>
          <a:prstGeom prst="rect">
            <a:avLst/>
          </a:prstGeom>
          <a:solidFill>
            <a:srgbClr val="C300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smtClean="0">
              <a:solidFill>
                <a:schemeClr val="bg1"/>
              </a:solidFill>
            </a:endParaRPr>
          </a:p>
          <a:p>
            <a:pPr algn="ctr"/>
            <a:r>
              <a:rPr lang="fr-FR" sz="3600" dirty="0" smtClean="0">
                <a:solidFill>
                  <a:schemeClr val="bg1"/>
                </a:solidFill>
                <a:latin typeface="fat ass heavy" pitchFamily="50" charset="0"/>
              </a:rPr>
              <a:t>BILAN DES ACTIONS 2013</a:t>
            </a:r>
          </a:p>
          <a:p>
            <a:pPr algn="ctr"/>
            <a:endParaRPr lang="fr-FR" dirty="0" smtClean="0">
              <a:solidFill>
                <a:schemeClr val="bg1"/>
              </a:solidFill>
            </a:endParaRPr>
          </a:p>
          <a:p>
            <a:pPr algn="ctr"/>
            <a:r>
              <a:rPr lang="fr-FR" dirty="0" smtClean="0">
                <a:solidFill>
                  <a:schemeClr val="bg1"/>
                </a:solidFill>
              </a:rPr>
              <a:t>Anne-Laure, Bérengère … </a:t>
            </a:r>
            <a:endParaRPr lang="fr-FR" dirty="0">
              <a:solidFill>
                <a:schemeClr val="bg1"/>
              </a:solidFill>
            </a:endParaRPr>
          </a:p>
        </p:txBody>
      </p:sp>
      <p:sp>
        <p:nvSpPr>
          <p:cNvPr id="8" name="Rectangle 7"/>
          <p:cNvSpPr/>
          <p:nvPr/>
        </p:nvSpPr>
        <p:spPr>
          <a:xfrm>
            <a:off x="1832961" y="4509120"/>
            <a:ext cx="5472608" cy="1584176"/>
          </a:xfrm>
          <a:prstGeom prst="rect">
            <a:avLst/>
          </a:prstGeom>
          <a:solidFill>
            <a:srgbClr val="96BF0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solidFill>
                  <a:schemeClr val="bg1"/>
                </a:solidFill>
                <a:latin typeface="VAG Rounded "/>
              </a:rPr>
              <a:t>Assemblée Générale</a:t>
            </a:r>
          </a:p>
          <a:p>
            <a:pPr algn="ctr"/>
            <a:r>
              <a:rPr lang="fr-FR" sz="2800" b="1" dirty="0" smtClean="0">
                <a:solidFill>
                  <a:schemeClr val="bg1"/>
                </a:solidFill>
                <a:latin typeface="VAG Rounded "/>
              </a:rPr>
              <a:t>Samedi 5 avril </a:t>
            </a:r>
            <a:endParaRPr lang="fr-FR" sz="2800" dirty="0">
              <a:solidFill>
                <a:schemeClr val="bg1"/>
              </a:solidFill>
            </a:endParaRPr>
          </a:p>
        </p:txBody>
      </p:sp>
      <p:sp>
        <p:nvSpPr>
          <p:cNvPr id="2" name="Rectangle 1"/>
          <p:cNvSpPr/>
          <p:nvPr/>
        </p:nvSpPr>
        <p:spPr>
          <a:xfrm>
            <a:off x="1954708" y="1872689"/>
            <a:ext cx="5206875" cy="646331"/>
          </a:xfrm>
          <a:prstGeom prst="rect">
            <a:avLst/>
          </a:prstGeom>
        </p:spPr>
        <p:txBody>
          <a:bodyPr wrap="none">
            <a:spAutoFit/>
          </a:bodyPr>
          <a:lstStyle/>
          <a:p>
            <a:pPr algn="ctr"/>
            <a:r>
              <a:rPr lang="fr-FR" sz="3600" dirty="0">
                <a:latin typeface="fat ass" pitchFamily="50" charset="0"/>
              </a:rPr>
              <a:t>BILAN DES ACTIONS 2013</a:t>
            </a:r>
          </a:p>
        </p:txBody>
      </p:sp>
    </p:spTree>
    <p:extLst>
      <p:ext uri="{BB962C8B-B14F-4D97-AF65-F5344CB8AC3E}">
        <p14:creationId xmlns:p14="http://schemas.microsoft.com/office/powerpoint/2010/main" val="2995980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040" y="154716"/>
            <a:ext cx="4080215" cy="3060334"/>
          </a:xfrm>
          <a:prstGeom prst="rect">
            <a:avLst/>
          </a:prstGeom>
        </p:spPr>
      </p:pic>
      <p:sp>
        <p:nvSpPr>
          <p:cNvPr id="5" name="Rectangle 4"/>
          <p:cNvSpPr/>
          <p:nvPr/>
        </p:nvSpPr>
        <p:spPr>
          <a:xfrm>
            <a:off x="107504" y="188640"/>
            <a:ext cx="4824536" cy="2954655"/>
          </a:xfrm>
          <a:prstGeom prst="rect">
            <a:avLst/>
          </a:prstGeom>
        </p:spPr>
        <p:txBody>
          <a:bodyPr wrap="square">
            <a:spAutoFit/>
          </a:bodyPr>
          <a:lstStyle/>
          <a:p>
            <a:pPr algn="ctr"/>
            <a:r>
              <a:rPr lang="fr-FR" sz="2400" b="1" dirty="0" smtClean="0">
                <a:solidFill>
                  <a:srgbClr val="C30066"/>
                </a:solidFill>
                <a:latin typeface="VAGRounded-Thin" pitchFamily="82" charset="0"/>
              </a:rPr>
              <a:t>LES DATES D’AFFICHAGE</a:t>
            </a:r>
          </a:p>
          <a:p>
            <a:pPr algn="ctr"/>
            <a:endParaRPr lang="fr-FR" b="1" dirty="0" smtClean="0">
              <a:latin typeface="VAGRounded-Thin" pitchFamily="82" charset="0"/>
            </a:endParaRPr>
          </a:p>
          <a:p>
            <a:pPr algn="ctr"/>
            <a:r>
              <a:rPr lang="fr-FR" b="1" dirty="0" smtClean="0">
                <a:latin typeface="VAGRounded-Thin" pitchFamily="82" charset="0"/>
              </a:rPr>
              <a:t>40x60 métro</a:t>
            </a:r>
          </a:p>
          <a:p>
            <a:endParaRPr lang="fr-FR" dirty="0">
              <a:latin typeface="VAGRounded-Thin" pitchFamily="82" charset="0"/>
            </a:endParaRPr>
          </a:p>
          <a:p>
            <a:r>
              <a:rPr lang="fr-FR" b="1" dirty="0">
                <a:latin typeface="VAGRounded-Thin" pitchFamily="82" charset="0"/>
              </a:rPr>
              <a:t>du mercredi 03 au mercredi 10 juillet</a:t>
            </a:r>
          </a:p>
          <a:p>
            <a:r>
              <a:rPr lang="fr-FR" b="1" dirty="0">
                <a:latin typeface="VAGRounded-Thin" pitchFamily="82" charset="0"/>
              </a:rPr>
              <a:t>du mercredi 18 au mercredi 25 septembre</a:t>
            </a:r>
          </a:p>
          <a:p>
            <a:r>
              <a:rPr lang="fr-FR" b="1" dirty="0">
                <a:latin typeface="VAGRounded-Thin" pitchFamily="82" charset="0"/>
              </a:rPr>
              <a:t>du mercredi 9 au mercredi 16 octobre</a:t>
            </a:r>
          </a:p>
          <a:p>
            <a:r>
              <a:rPr lang="fr-FR" b="1" dirty="0">
                <a:latin typeface="VAGRounded-Thin" pitchFamily="82" charset="0"/>
              </a:rPr>
              <a:t>du mercredi 13 au mercredi 20 novembre</a:t>
            </a:r>
          </a:p>
          <a:p>
            <a:r>
              <a:rPr lang="fr-FR" b="1" dirty="0">
                <a:latin typeface="VAGRounded-Thin" pitchFamily="82" charset="0"/>
              </a:rPr>
              <a:t>et du mercredi 18 au mercredi 25 </a:t>
            </a:r>
            <a:r>
              <a:rPr lang="fr-FR" b="1" dirty="0" smtClean="0">
                <a:latin typeface="VAGRounded-Thin" pitchFamily="82" charset="0"/>
              </a:rPr>
              <a:t>décembre</a:t>
            </a:r>
            <a:endParaRPr lang="fr-FR" b="1" dirty="0">
              <a:latin typeface="VAGRounded-Thin" pitchFamily="82" charset="0"/>
            </a:endParaRPr>
          </a:p>
          <a:p>
            <a:r>
              <a:rPr lang="fr-FR" dirty="0">
                <a:latin typeface="VAG Rounded" panose="020B0500000000000000" pitchFamily="34" charset="0"/>
              </a:rPr>
              <a:t> </a:t>
            </a:r>
          </a:p>
        </p:txBody>
      </p:sp>
      <p:sp>
        <p:nvSpPr>
          <p:cNvPr id="6" name="Rectangle 5"/>
          <p:cNvSpPr/>
          <p:nvPr/>
        </p:nvSpPr>
        <p:spPr>
          <a:xfrm>
            <a:off x="4788024" y="4291283"/>
            <a:ext cx="4572000" cy="1200329"/>
          </a:xfrm>
          <a:prstGeom prst="rect">
            <a:avLst/>
          </a:prstGeom>
        </p:spPr>
        <p:txBody>
          <a:bodyPr>
            <a:spAutoFit/>
          </a:bodyPr>
          <a:lstStyle/>
          <a:p>
            <a:pPr algn="ctr"/>
            <a:r>
              <a:rPr lang="fr-FR" b="1" dirty="0">
                <a:solidFill>
                  <a:srgbClr val="C30066"/>
                </a:solidFill>
                <a:latin typeface="VAGRounded-Thin" pitchFamily="82" charset="0"/>
              </a:rPr>
              <a:t>A4 bus</a:t>
            </a:r>
          </a:p>
          <a:p>
            <a:pPr algn="ctr"/>
            <a:endParaRPr lang="fr-FR" dirty="0">
              <a:solidFill>
                <a:srgbClr val="C30066"/>
              </a:solidFill>
              <a:latin typeface="VAGRounded-Thin" pitchFamily="82" charset="0"/>
            </a:endParaRPr>
          </a:p>
          <a:p>
            <a:pPr algn="ctr"/>
            <a:r>
              <a:rPr lang="fr-FR" b="1" dirty="0">
                <a:solidFill>
                  <a:srgbClr val="C30066"/>
                </a:solidFill>
                <a:latin typeface="VAGRounded-Thin" pitchFamily="82" charset="0"/>
              </a:rPr>
              <a:t>du 08/09/13 au 14/09/13</a:t>
            </a:r>
          </a:p>
          <a:p>
            <a:pPr algn="ctr"/>
            <a:r>
              <a:rPr lang="fr-FR" b="1" dirty="0">
                <a:solidFill>
                  <a:srgbClr val="C30066"/>
                </a:solidFill>
                <a:latin typeface="VAGRounded-Thin" pitchFamily="82" charset="0"/>
              </a:rPr>
              <a:t>du 24/11/13 au 30/11/13</a:t>
            </a: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2460" y="3419139"/>
            <a:ext cx="2374302" cy="3358488"/>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338" y="3440912"/>
            <a:ext cx="2358909" cy="3336715"/>
          </a:xfrm>
          <a:prstGeom prst="rect">
            <a:avLst/>
          </a:prstGeom>
        </p:spPr>
      </p:pic>
    </p:spTree>
    <p:extLst>
      <p:ext uri="{BB962C8B-B14F-4D97-AF65-F5344CB8AC3E}">
        <p14:creationId xmlns:p14="http://schemas.microsoft.com/office/powerpoint/2010/main" val="39404493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504" y="1484784"/>
            <a:ext cx="8856984" cy="1368152"/>
          </a:xfrm>
        </p:spPr>
        <p:txBody>
          <a:bodyPr>
            <a:normAutofit/>
          </a:bodyPr>
          <a:lstStyle/>
          <a:p>
            <a:pPr marL="0" indent="0" algn="just">
              <a:buNone/>
            </a:pPr>
            <a:r>
              <a:rPr lang="fr-FR" sz="2000" b="1" dirty="0" smtClean="0">
                <a:latin typeface="VAGRounded-Thin" pitchFamily="82" charset="0"/>
              </a:rPr>
              <a:t>Le 24 février 2013 a eu lieu la 7</a:t>
            </a:r>
            <a:r>
              <a:rPr lang="fr-FR" sz="2000" b="1" baseline="30000" dirty="0" smtClean="0">
                <a:latin typeface="VAGRounded-Thin" pitchFamily="82" charset="0"/>
              </a:rPr>
              <a:t>ème</a:t>
            </a:r>
            <a:r>
              <a:rPr lang="fr-FR" sz="2000" b="1" dirty="0" smtClean="0">
                <a:latin typeface="VAGRounded-Thin" pitchFamily="82" charset="0"/>
              </a:rPr>
              <a:t>  </a:t>
            </a:r>
            <a:r>
              <a:rPr lang="fr-FR" sz="2000" b="1" dirty="0" err="1" smtClean="0">
                <a:latin typeface="VAGRounded-Thin" pitchFamily="82" charset="0"/>
              </a:rPr>
              <a:t>Médiacante</a:t>
            </a:r>
            <a:r>
              <a:rPr lang="fr-FR" sz="2000" b="1" dirty="0" smtClean="0">
                <a:latin typeface="VAGRounded-Thin" pitchFamily="82" charset="0"/>
              </a:rPr>
              <a:t> du Rotary Club. C’était l’occasion de trouver des </a:t>
            </a:r>
            <a:r>
              <a:rPr lang="fr-FR" sz="2000" b="1" dirty="0">
                <a:latin typeface="VAGRounded-Thin" pitchFamily="82" charset="0"/>
              </a:rPr>
              <a:t>livres, des disques, des DVD, et plein d'autres jolies </a:t>
            </a:r>
            <a:r>
              <a:rPr lang="fr-FR" sz="2000" b="1" dirty="0" smtClean="0">
                <a:latin typeface="VAGRounded-Thin" pitchFamily="82" charset="0"/>
              </a:rPr>
              <a:t>choses. De plus, c’est également un moyen de faire parler du syndrome et de nous faire connaitre. </a:t>
            </a:r>
          </a:p>
          <a:p>
            <a:pPr marL="0" indent="0">
              <a:buNone/>
            </a:pPr>
            <a:endParaRPr lang="fr-FR" sz="2200" dirty="0">
              <a:latin typeface="VAG Rounded" panose="020B0500000000000000" pitchFamily="34" charset="0"/>
            </a:endParaRPr>
          </a:p>
          <a:p>
            <a:pPr marL="0" indent="0">
              <a:buNone/>
            </a:pPr>
            <a:endParaRPr lang="fr-FR" sz="2200" dirty="0" smtClean="0">
              <a:latin typeface="VAG Rounded" panose="020B0500000000000000" pitchFamily="34" charset="0"/>
            </a:endParaRPr>
          </a:p>
          <a:p>
            <a:pPr marL="0" indent="0">
              <a:buNone/>
            </a:pPr>
            <a:endParaRPr lang="fr-FR" sz="2200" dirty="0" smtClean="0">
              <a:latin typeface="VAG Rounded" panose="020B0500000000000000" pitchFamily="34" charset="0"/>
            </a:endParaRPr>
          </a:p>
          <a:p>
            <a:pPr marL="0" indent="0">
              <a:buNone/>
            </a:pPr>
            <a:endParaRPr lang="fr-FR" sz="2200" dirty="0" smtClean="0">
              <a:latin typeface="VAG Rounded" panose="020B0500000000000000" pitchFamily="34" charset="0"/>
            </a:endParaRPr>
          </a:p>
          <a:p>
            <a:pPr marL="0" indent="0">
              <a:buNone/>
            </a:pPr>
            <a:endParaRPr lang="fr-FR" sz="2200" dirty="0">
              <a:latin typeface="VAG Rounded" panose="020B0500000000000000" pitchFamily="34" charset="0"/>
            </a:endParaRPr>
          </a:p>
          <a:p>
            <a:pPr marL="0" indent="0">
              <a:buNone/>
            </a:pPr>
            <a:endParaRPr lang="fr-FR" sz="2200" dirty="0" smtClean="0">
              <a:latin typeface="VAG Rounded" panose="020B0500000000000000" pitchFamily="34" charset="0"/>
            </a:endParaRPr>
          </a:p>
          <a:p>
            <a:pPr marL="0" indent="0">
              <a:buNone/>
            </a:pPr>
            <a:endParaRPr lang="fr-FR" sz="2200" dirty="0" smtClean="0">
              <a:latin typeface="VAG Rounded" panose="020B0500000000000000" pitchFamily="34" charset="0"/>
            </a:endParaRPr>
          </a:p>
          <a:p>
            <a:pPr marL="0" indent="0">
              <a:buNone/>
            </a:pPr>
            <a:endParaRPr lang="fr-FR" sz="2200" dirty="0" smtClean="0">
              <a:latin typeface="VAG Rounded" panose="020B0500000000000000" pitchFamily="34" charset="0"/>
            </a:endParaRPr>
          </a:p>
          <a:p>
            <a:pPr marL="0" indent="0">
              <a:buNone/>
            </a:pPr>
            <a:endParaRPr lang="fr-FR" sz="2200" dirty="0">
              <a:latin typeface="VAG Rounded" panose="020B0500000000000000" pitchFamily="34" charset="0"/>
            </a:endParaRPr>
          </a:p>
        </p:txBody>
      </p:sp>
      <p:sp>
        <p:nvSpPr>
          <p:cNvPr id="4" name="Rectangle 3"/>
          <p:cNvSpPr/>
          <p:nvPr/>
        </p:nvSpPr>
        <p:spPr>
          <a:xfrm>
            <a:off x="683568" y="116632"/>
            <a:ext cx="7704856" cy="1224136"/>
          </a:xfrm>
          <a:prstGeom prst="rect">
            <a:avLst/>
          </a:prstGeom>
          <a:solidFill>
            <a:srgbClr val="96BF0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smtClean="0">
                <a:latin typeface="VAGRounded-Bold" pitchFamily="82" charset="0"/>
              </a:rPr>
              <a:t>LE ROTARY CLUB D’ASNIERES : UN PARTENAIRE EN OR</a:t>
            </a:r>
            <a:endParaRPr lang="fr-FR" sz="4000" dirty="0">
              <a:latin typeface="VAGRounded-Bold" pitchFamily="82" charset="0"/>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41084">
            <a:off x="1181157" y="2752769"/>
            <a:ext cx="2866616" cy="3837949"/>
          </a:xfrm>
          <a:prstGeom prst="rect">
            <a:avLst/>
          </a:prstGeom>
        </p:spPr>
      </p:pic>
      <p:sp>
        <p:nvSpPr>
          <p:cNvPr id="7" name="ZoneTexte 6"/>
          <p:cNvSpPr txBox="1"/>
          <p:nvPr/>
        </p:nvSpPr>
        <p:spPr>
          <a:xfrm>
            <a:off x="4117759" y="3068960"/>
            <a:ext cx="4774722" cy="1200329"/>
          </a:xfrm>
          <a:prstGeom prst="rect">
            <a:avLst/>
          </a:prstGeom>
          <a:noFill/>
        </p:spPr>
        <p:txBody>
          <a:bodyPr wrap="square" rtlCol="0">
            <a:spAutoFit/>
          </a:bodyPr>
          <a:lstStyle/>
          <a:p>
            <a:pPr algn="just"/>
            <a:r>
              <a:rPr lang="fr-FR" b="1" dirty="0" smtClean="0">
                <a:solidFill>
                  <a:srgbClr val="C30066"/>
                </a:solidFill>
                <a:latin typeface="VAGRounded-Thin" pitchFamily="82" charset="0"/>
              </a:rPr>
              <a:t>Nous </a:t>
            </a:r>
            <a:r>
              <a:rPr lang="fr-FR" b="1" dirty="0">
                <a:solidFill>
                  <a:srgbClr val="C30066"/>
                </a:solidFill>
                <a:latin typeface="VAGRounded-Thin" pitchFamily="82" charset="0"/>
              </a:rPr>
              <a:t>tenons à remercier les membres du Rotary </a:t>
            </a:r>
            <a:r>
              <a:rPr lang="fr-FR" b="1" dirty="0" smtClean="0">
                <a:solidFill>
                  <a:srgbClr val="C30066"/>
                </a:solidFill>
                <a:latin typeface="VAGRounded-Thin" pitchFamily="82" charset="0"/>
              </a:rPr>
              <a:t>d'Asnières </a:t>
            </a:r>
            <a:r>
              <a:rPr lang="fr-FR" b="1" dirty="0">
                <a:solidFill>
                  <a:srgbClr val="C30066"/>
                </a:solidFill>
                <a:latin typeface="VAGRounded-Thin" pitchFamily="82" charset="0"/>
              </a:rPr>
              <a:t>qui nous soutiennent depuis des années d'une manière incroyable</a:t>
            </a:r>
            <a:r>
              <a:rPr lang="fr-FR" b="1" dirty="0" smtClean="0">
                <a:solidFill>
                  <a:srgbClr val="C30066"/>
                </a:solidFill>
                <a:latin typeface="VAGRounded-Thin" pitchFamily="82" charset="0"/>
              </a:rPr>
              <a:t>.</a:t>
            </a:r>
            <a:endParaRPr lang="fr-FR" b="1" dirty="0">
              <a:solidFill>
                <a:srgbClr val="C30066"/>
              </a:solidFill>
              <a:latin typeface="VAGRounded-Thin" pitchFamily="82" charset="0"/>
            </a:endParaRPr>
          </a:p>
        </p:txBody>
      </p:sp>
      <p:sp>
        <p:nvSpPr>
          <p:cNvPr id="8" name="ZoneTexte 7"/>
          <p:cNvSpPr txBox="1"/>
          <p:nvPr/>
        </p:nvSpPr>
        <p:spPr>
          <a:xfrm>
            <a:off x="4401319" y="4941168"/>
            <a:ext cx="4347145" cy="1477328"/>
          </a:xfrm>
          <a:prstGeom prst="rect">
            <a:avLst/>
          </a:prstGeom>
          <a:noFill/>
        </p:spPr>
        <p:txBody>
          <a:bodyPr wrap="square" rtlCol="0">
            <a:spAutoFit/>
          </a:bodyPr>
          <a:lstStyle/>
          <a:p>
            <a:pPr algn="just"/>
            <a:r>
              <a:rPr lang="fr-FR" b="1" dirty="0" smtClean="0">
                <a:latin typeface="VAGRounded-Thin" pitchFamily="82" charset="0"/>
              </a:rPr>
              <a:t>Un grand merci aux </a:t>
            </a:r>
            <a:r>
              <a:rPr lang="fr-FR" b="1" dirty="0" err="1" smtClean="0">
                <a:latin typeface="VAGRounded-Thin" pitchFamily="82" charset="0"/>
              </a:rPr>
              <a:t>Inner</a:t>
            </a:r>
            <a:r>
              <a:rPr lang="fr-FR" b="1" dirty="0" smtClean="0">
                <a:latin typeface="VAGRounded-Thin" pitchFamily="82" charset="0"/>
              </a:rPr>
              <a:t> Wheel, le club des femmes des membres du club Rotary International, pour leur vente aux enchères au profit de l’association ! </a:t>
            </a:r>
          </a:p>
          <a:p>
            <a:endParaRPr lang="fr-FR" dirty="0"/>
          </a:p>
        </p:txBody>
      </p:sp>
    </p:spTree>
    <p:extLst>
      <p:ext uri="{BB962C8B-B14F-4D97-AF65-F5344CB8AC3E}">
        <p14:creationId xmlns:p14="http://schemas.microsoft.com/office/powerpoint/2010/main" val="10914952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55600">
            <a:off x="6199596" y="1057238"/>
            <a:ext cx="2571429" cy="3432857"/>
          </a:xfrm>
          <a:prstGeom prst="rect">
            <a:avLst/>
          </a:prstGeom>
        </p:spPr>
      </p:pic>
      <p:sp>
        <p:nvSpPr>
          <p:cNvPr id="4" name="Rectangle 3"/>
          <p:cNvSpPr/>
          <p:nvPr/>
        </p:nvSpPr>
        <p:spPr>
          <a:xfrm>
            <a:off x="683568" y="260648"/>
            <a:ext cx="7704856" cy="1224136"/>
          </a:xfrm>
          <a:prstGeom prst="rect">
            <a:avLst/>
          </a:prstGeom>
          <a:solidFill>
            <a:srgbClr val="96BF0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smtClean="0">
                <a:latin typeface="VAGRounded-Bold" pitchFamily="82" charset="0"/>
              </a:rPr>
              <a:t>NAJET, LA MAMAN DE MULHOUSE AU TOP ! </a:t>
            </a:r>
            <a:endParaRPr lang="fr-FR" sz="4000" dirty="0">
              <a:latin typeface="VAGRounded-Bold" pitchFamily="82" charset="0"/>
            </a:endParaRPr>
          </a:p>
        </p:txBody>
      </p:sp>
      <p:sp>
        <p:nvSpPr>
          <p:cNvPr id="6" name="ZoneTexte 5"/>
          <p:cNvSpPr txBox="1"/>
          <p:nvPr/>
        </p:nvSpPr>
        <p:spPr>
          <a:xfrm>
            <a:off x="467544" y="1772816"/>
            <a:ext cx="5328592" cy="1754326"/>
          </a:xfrm>
          <a:prstGeom prst="rect">
            <a:avLst/>
          </a:prstGeom>
          <a:noFill/>
        </p:spPr>
        <p:txBody>
          <a:bodyPr wrap="square" rtlCol="0">
            <a:spAutoFit/>
          </a:bodyPr>
          <a:lstStyle/>
          <a:p>
            <a:pPr algn="just"/>
            <a:r>
              <a:rPr lang="fr-FR" b="1" dirty="0" smtClean="0">
                <a:latin typeface="VAGRounded-Thin" pitchFamily="82" charset="0"/>
              </a:rPr>
              <a:t>Merci à </a:t>
            </a:r>
            <a:r>
              <a:rPr lang="fr-FR" b="1" dirty="0" err="1" smtClean="0">
                <a:latin typeface="VAGRounded-Thin" pitchFamily="82" charset="0"/>
              </a:rPr>
              <a:t>Najet</a:t>
            </a:r>
            <a:r>
              <a:rPr lang="fr-FR" b="1" dirty="0" smtClean="0">
                <a:latin typeface="VAGRounded-Thin" pitchFamily="82" charset="0"/>
              </a:rPr>
              <a:t> et Damien pour leur belle action de sensibilisation auprès d’un pâtissier de Mulhouse en proposant une journée dédiée à la vente de macarons. Miam ! </a:t>
            </a:r>
          </a:p>
          <a:p>
            <a:pPr algn="just"/>
            <a:r>
              <a:rPr lang="fr-FR" b="1" dirty="0" smtClean="0">
                <a:latin typeface="VAGRounded-Thin" pitchFamily="82" charset="0"/>
              </a:rPr>
              <a:t>L’argent obtenu a été reversé à notre association pour continuer la recherche sur le syndrome ! </a:t>
            </a:r>
            <a:endParaRPr lang="fr-FR" b="1" dirty="0">
              <a:latin typeface="VAGRounded-Thin" pitchFamily="82" charset="0"/>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3186">
            <a:off x="502375" y="3844491"/>
            <a:ext cx="3639038" cy="2664296"/>
          </a:xfrm>
          <a:prstGeom prst="rect">
            <a:avLst/>
          </a:prstGeom>
        </p:spPr>
      </p:pic>
      <p:sp>
        <p:nvSpPr>
          <p:cNvPr id="8" name="ZoneTexte 7"/>
          <p:cNvSpPr txBox="1"/>
          <p:nvPr/>
        </p:nvSpPr>
        <p:spPr>
          <a:xfrm>
            <a:off x="4788024" y="4674618"/>
            <a:ext cx="4032448" cy="1754326"/>
          </a:xfrm>
          <a:prstGeom prst="rect">
            <a:avLst/>
          </a:prstGeom>
          <a:noFill/>
        </p:spPr>
        <p:txBody>
          <a:bodyPr wrap="square" rtlCol="0">
            <a:spAutoFit/>
          </a:bodyPr>
          <a:lstStyle/>
          <a:p>
            <a:pPr algn="just"/>
            <a:r>
              <a:rPr lang="fr-FR" b="1" dirty="0" smtClean="0">
                <a:solidFill>
                  <a:srgbClr val="C30066"/>
                </a:solidFill>
                <a:latin typeface="VAGRounded-Thin" pitchFamily="82" charset="0"/>
              </a:rPr>
              <a:t>Une Zumba Party a également été organisée au profit de l’association ! C’était l’occasion de danser, rire et d’être ensemble ! </a:t>
            </a:r>
          </a:p>
          <a:p>
            <a:pPr algn="just"/>
            <a:r>
              <a:rPr lang="fr-FR" b="1" dirty="0" smtClean="0">
                <a:solidFill>
                  <a:srgbClr val="C30066"/>
                </a:solidFill>
                <a:latin typeface="VAGRounded-Thin" pitchFamily="82" charset="0"/>
              </a:rPr>
              <a:t>Un grand merci pour ce joli événement concocté par </a:t>
            </a:r>
            <a:r>
              <a:rPr lang="fr-FR" b="1" dirty="0" err="1" smtClean="0">
                <a:solidFill>
                  <a:srgbClr val="C30066"/>
                </a:solidFill>
                <a:latin typeface="VAGRounded-Thin" pitchFamily="82" charset="0"/>
              </a:rPr>
              <a:t>Najet</a:t>
            </a:r>
            <a:r>
              <a:rPr lang="fr-FR" b="1" dirty="0" smtClean="0">
                <a:solidFill>
                  <a:srgbClr val="C30066"/>
                </a:solidFill>
                <a:latin typeface="VAGRounded-Thin" pitchFamily="82" charset="0"/>
              </a:rPr>
              <a:t> !</a:t>
            </a:r>
            <a:endParaRPr lang="fr-FR" b="1" dirty="0">
              <a:solidFill>
                <a:srgbClr val="C30066"/>
              </a:solidFill>
              <a:latin typeface="VAGRounded-Thin" pitchFamily="82" charset="0"/>
            </a:endParaRPr>
          </a:p>
        </p:txBody>
      </p:sp>
    </p:spTree>
    <p:extLst>
      <p:ext uri="{BB962C8B-B14F-4D97-AF65-F5344CB8AC3E}">
        <p14:creationId xmlns:p14="http://schemas.microsoft.com/office/powerpoint/2010/main" val="331038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5576" y="260648"/>
            <a:ext cx="7488832" cy="1224136"/>
          </a:xfrm>
          <a:prstGeom prst="rect">
            <a:avLst/>
          </a:prstGeom>
          <a:solidFill>
            <a:srgbClr val="96BF0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smtClean="0">
                <a:latin typeface="VAGRounded-Bold" pitchFamily="82" charset="0"/>
              </a:rPr>
              <a:t>ELGA, UNE MAMAN QUI DECHIRE! </a:t>
            </a:r>
            <a:endParaRPr lang="fr-FR" sz="4000" dirty="0">
              <a:latin typeface="VAGRounded-Bold" pitchFamily="82" charset="0"/>
            </a:endParaRPr>
          </a:p>
        </p:txBody>
      </p:sp>
      <p:sp>
        <p:nvSpPr>
          <p:cNvPr id="5" name="ZoneTexte 4"/>
          <p:cNvSpPr txBox="1"/>
          <p:nvPr/>
        </p:nvSpPr>
        <p:spPr>
          <a:xfrm>
            <a:off x="191700" y="1700808"/>
            <a:ext cx="8640960" cy="1200329"/>
          </a:xfrm>
          <a:prstGeom prst="rect">
            <a:avLst/>
          </a:prstGeom>
          <a:noFill/>
        </p:spPr>
        <p:txBody>
          <a:bodyPr wrap="square" rtlCol="0">
            <a:spAutoFit/>
          </a:bodyPr>
          <a:lstStyle/>
          <a:p>
            <a:r>
              <a:rPr lang="fr-FR" b="1" dirty="0" smtClean="0">
                <a:latin typeface="VAGRounded-Thin" pitchFamily="82" charset="0"/>
              </a:rPr>
              <a:t>L’association </a:t>
            </a:r>
            <a:r>
              <a:rPr lang="fr-FR" b="1" dirty="0" err="1" smtClean="0">
                <a:latin typeface="VAGRounded-Thin" pitchFamily="82" charset="0"/>
              </a:rPr>
              <a:t>Vitagym</a:t>
            </a:r>
            <a:r>
              <a:rPr lang="fr-FR" b="1" dirty="0" smtClean="0">
                <a:latin typeface="VAGRounded-Thin" pitchFamily="82" charset="0"/>
              </a:rPr>
              <a:t> et </a:t>
            </a:r>
            <a:r>
              <a:rPr lang="fr-FR" b="1" dirty="0" err="1" smtClean="0">
                <a:latin typeface="VAGRounded-Thin" pitchFamily="82" charset="0"/>
              </a:rPr>
              <a:t>Elga</a:t>
            </a:r>
            <a:r>
              <a:rPr lang="fr-FR" b="1" dirty="0" smtClean="0">
                <a:latin typeface="VAGRounded-Thin" pitchFamily="82" charset="0"/>
              </a:rPr>
              <a:t> ont organisé une après-midi et une soirée pour les enfants de leur village afin de sensibiliser au syndrome de Williams et </a:t>
            </a:r>
            <a:r>
              <a:rPr lang="fr-FR" b="1" dirty="0" err="1" smtClean="0">
                <a:latin typeface="VAGRounded-Thin" pitchFamily="82" charset="0"/>
              </a:rPr>
              <a:t>Beuren</a:t>
            </a:r>
            <a:r>
              <a:rPr lang="fr-FR" b="1" dirty="0" smtClean="0">
                <a:latin typeface="VAGRounded-Thin" pitchFamily="82" charset="0"/>
              </a:rPr>
              <a:t> ! </a:t>
            </a:r>
          </a:p>
          <a:p>
            <a:r>
              <a:rPr lang="fr-FR" b="1" dirty="0" smtClean="0">
                <a:latin typeface="VAGRounded-Thin" pitchFamily="82" charset="0"/>
              </a:rPr>
              <a:t>L’argent récolté a été reversé à notre association ! Un grand merci à </a:t>
            </a:r>
            <a:r>
              <a:rPr lang="fr-FR" b="1" dirty="0" err="1" smtClean="0">
                <a:latin typeface="VAGRounded-Thin" pitchFamily="82" charset="0"/>
              </a:rPr>
              <a:t>Elga</a:t>
            </a:r>
            <a:r>
              <a:rPr lang="fr-FR" b="1" dirty="0" smtClean="0">
                <a:latin typeface="VAGRounded-Thin" pitchFamily="82" charset="0"/>
              </a:rPr>
              <a:t>, la maman de </a:t>
            </a:r>
            <a:r>
              <a:rPr lang="fr-FR" b="1" dirty="0" err="1" smtClean="0">
                <a:latin typeface="VAGRounded-Thin" pitchFamily="82" charset="0"/>
              </a:rPr>
              <a:t>Soren</a:t>
            </a:r>
            <a:r>
              <a:rPr lang="fr-FR" b="1" dirty="0" smtClean="0">
                <a:latin typeface="VAGRounded-Thin" pitchFamily="82" charset="0"/>
              </a:rPr>
              <a:t> qui nous soutient depuis des années </a:t>
            </a:r>
            <a:r>
              <a:rPr lang="fr-FR" dirty="0" smtClean="0">
                <a:latin typeface="VAG Rounded" panose="020B0500000000000000" pitchFamily="34" charset="0"/>
              </a:rPr>
              <a:t>!  </a:t>
            </a:r>
            <a:endParaRPr lang="fr-FR" dirty="0">
              <a:latin typeface="VAG Rounded" panose="020B0500000000000000" pitchFamily="34" charset="0"/>
            </a:endParaRPr>
          </a:p>
        </p:txBody>
      </p:sp>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l="3046" t="21651" r="6023" b="8068"/>
          <a:stretch/>
        </p:blipFill>
        <p:spPr>
          <a:xfrm>
            <a:off x="171600" y="3248855"/>
            <a:ext cx="4223488" cy="2448272"/>
          </a:xfrm>
          <a:prstGeom prst="rect">
            <a:avLst/>
          </a:prstGeom>
        </p:spPr>
      </p:pic>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l="11818" t="18235"/>
          <a:stretch/>
        </p:blipFill>
        <p:spPr>
          <a:xfrm>
            <a:off x="4541377" y="3068960"/>
            <a:ext cx="4524316" cy="2808063"/>
          </a:xfrm>
          <a:prstGeom prst="rect">
            <a:avLst/>
          </a:prstGeom>
        </p:spPr>
      </p:pic>
      <p:sp>
        <p:nvSpPr>
          <p:cNvPr id="9" name="ZoneTexte 8"/>
          <p:cNvSpPr txBox="1"/>
          <p:nvPr/>
        </p:nvSpPr>
        <p:spPr>
          <a:xfrm>
            <a:off x="2591067" y="6178276"/>
            <a:ext cx="3900619" cy="369332"/>
          </a:xfrm>
          <a:prstGeom prst="rect">
            <a:avLst/>
          </a:prstGeom>
          <a:noFill/>
        </p:spPr>
        <p:txBody>
          <a:bodyPr wrap="square" rtlCol="0">
            <a:spAutoFit/>
          </a:bodyPr>
          <a:lstStyle/>
          <a:p>
            <a:pPr algn="ctr"/>
            <a:r>
              <a:rPr lang="fr-FR" b="1" dirty="0" smtClean="0">
                <a:solidFill>
                  <a:srgbClr val="C30066"/>
                </a:solidFill>
                <a:latin typeface="VAGRounded-Thin" pitchFamily="82" charset="0"/>
              </a:rPr>
              <a:t>Miam les beaux gâteaux !  </a:t>
            </a:r>
            <a:endParaRPr lang="fr-FR" b="1" dirty="0">
              <a:solidFill>
                <a:srgbClr val="C30066"/>
              </a:solidFill>
              <a:latin typeface="VAGRounded-Thin" pitchFamily="82" charset="0"/>
            </a:endParaRPr>
          </a:p>
        </p:txBody>
      </p:sp>
    </p:spTree>
    <p:extLst>
      <p:ext uri="{BB962C8B-B14F-4D97-AF65-F5344CB8AC3E}">
        <p14:creationId xmlns:p14="http://schemas.microsoft.com/office/powerpoint/2010/main" val="747642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9169" y="258060"/>
            <a:ext cx="8964488" cy="1200329"/>
          </a:xfrm>
          <a:prstGeom prst="rect">
            <a:avLst/>
          </a:prstGeom>
          <a:noFill/>
        </p:spPr>
        <p:txBody>
          <a:bodyPr wrap="square" rtlCol="0">
            <a:spAutoFit/>
          </a:bodyPr>
          <a:lstStyle/>
          <a:p>
            <a:pPr algn="just"/>
            <a:r>
              <a:rPr lang="fr-FR" b="1" dirty="0" smtClean="0">
                <a:latin typeface="VAGRounded-Thin" pitchFamily="82" charset="0"/>
              </a:rPr>
              <a:t>En juillet, </a:t>
            </a:r>
            <a:r>
              <a:rPr lang="fr-FR" b="1" dirty="0" err="1" smtClean="0">
                <a:latin typeface="VAGRounded-Thin" pitchFamily="82" charset="0"/>
              </a:rPr>
              <a:t>Elga</a:t>
            </a:r>
            <a:r>
              <a:rPr lang="fr-FR" b="1" dirty="0" smtClean="0">
                <a:latin typeface="VAGRounded-Thin" pitchFamily="82" charset="0"/>
              </a:rPr>
              <a:t> a également fait une PAELLA géante dans son village afin de sensibiliser sur le syndrome ! </a:t>
            </a:r>
          </a:p>
          <a:p>
            <a:pPr algn="just"/>
            <a:r>
              <a:rPr lang="fr-FR" b="1" dirty="0" smtClean="0">
                <a:latin typeface="VAGRounded-Thin" pitchFamily="82" charset="0"/>
              </a:rPr>
              <a:t>Les villageois ont été à l’écoute et solidaire ! Merci à </a:t>
            </a:r>
            <a:r>
              <a:rPr lang="fr-FR" b="1" dirty="0" err="1" smtClean="0">
                <a:latin typeface="VAGRounded-Thin" pitchFamily="82" charset="0"/>
              </a:rPr>
              <a:t>Elga</a:t>
            </a:r>
            <a:r>
              <a:rPr lang="fr-FR" b="1" dirty="0" smtClean="0">
                <a:latin typeface="VAGRounded-Thin" pitchFamily="82" charset="0"/>
              </a:rPr>
              <a:t>, la maman de </a:t>
            </a:r>
            <a:r>
              <a:rPr lang="fr-FR" b="1" dirty="0" err="1" smtClean="0">
                <a:latin typeface="VAGRounded-Thin" pitchFamily="82" charset="0"/>
              </a:rPr>
              <a:t>Soren</a:t>
            </a:r>
            <a:r>
              <a:rPr lang="fr-FR" b="1" dirty="0" smtClean="0">
                <a:latin typeface="VAGRounded-Thin" pitchFamily="82" charset="0"/>
              </a:rPr>
              <a:t> pour toute l’énergie qu’elle consacre à l’association et la recherche sur le syndrome ! </a:t>
            </a:r>
            <a:endParaRPr lang="fr-FR" b="1" dirty="0">
              <a:latin typeface="VAGRounded-Thin" pitchFamily="82" charset="0"/>
            </a:endParaRP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14241" t="18535" r="9136" b="8426"/>
          <a:stretch/>
        </p:blipFill>
        <p:spPr>
          <a:xfrm rot="1333079">
            <a:off x="5381235" y="2101494"/>
            <a:ext cx="3408218" cy="2436615"/>
          </a:xfrm>
          <a:prstGeom prst="rect">
            <a:avLst/>
          </a:prstGeom>
        </p:spPr>
      </p:pic>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l="14886" t="36705" b="14432"/>
          <a:stretch/>
        </p:blipFill>
        <p:spPr>
          <a:xfrm rot="20861779">
            <a:off x="342945" y="2230480"/>
            <a:ext cx="5059855" cy="2178643"/>
          </a:xfrm>
          <a:prstGeom prst="rect">
            <a:avLst/>
          </a:prstGeom>
        </p:spPr>
      </p:pic>
      <p:sp>
        <p:nvSpPr>
          <p:cNvPr id="8" name="Rectangle 7"/>
          <p:cNvSpPr/>
          <p:nvPr/>
        </p:nvSpPr>
        <p:spPr>
          <a:xfrm>
            <a:off x="168925" y="5125775"/>
            <a:ext cx="8784976" cy="1477328"/>
          </a:xfrm>
          <a:prstGeom prst="rect">
            <a:avLst/>
          </a:prstGeom>
        </p:spPr>
        <p:txBody>
          <a:bodyPr wrap="square">
            <a:spAutoFit/>
          </a:bodyPr>
          <a:lstStyle/>
          <a:p>
            <a:pPr algn="just"/>
            <a:r>
              <a:rPr lang="fr-FR" b="1" dirty="0" smtClean="0">
                <a:solidFill>
                  <a:srgbClr val="C30066"/>
                </a:solidFill>
                <a:latin typeface="VAGRounded-Thin" pitchFamily="82" charset="0"/>
              </a:rPr>
              <a:t>Un LOTO associatif a eu lieu au profit d’Autour </a:t>
            </a:r>
            <a:r>
              <a:rPr lang="fr-FR" b="1" dirty="0">
                <a:solidFill>
                  <a:srgbClr val="C30066"/>
                </a:solidFill>
                <a:latin typeface="VAGRounded-Thin" pitchFamily="82" charset="0"/>
              </a:rPr>
              <a:t>des Williams. </a:t>
            </a:r>
            <a:r>
              <a:rPr lang="fr-FR" b="1" dirty="0" smtClean="0">
                <a:solidFill>
                  <a:srgbClr val="C30066"/>
                </a:solidFill>
                <a:latin typeface="VAGRounded-Thin" pitchFamily="82" charset="0"/>
              </a:rPr>
              <a:t>Ca a été l’occasion de parler sur </a:t>
            </a:r>
            <a:r>
              <a:rPr lang="fr-FR" b="1" dirty="0">
                <a:solidFill>
                  <a:srgbClr val="C30066"/>
                </a:solidFill>
                <a:latin typeface="VAGRounded-Thin" pitchFamily="82" charset="0"/>
              </a:rPr>
              <a:t>le syndrome de Williams et </a:t>
            </a:r>
            <a:r>
              <a:rPr lang="fr-FR" b="1" dirty="0" err="1">
                <a:solidFill>
                  <a:srgbClr val="C30066"/>
                </a:solidFill>
                <a:latin typeface="VAGRounded-Thin" pitchFamily="82" charset="0"/>
              </a:rPr>
              <a:t>Beuren</a:t>
            </a:r>
            <a:r>
              <a:rPr lang="fr-FR" b="1" dirty="0">
                <a:solidFill>
                  <a:srgbClr val="C30066"/>
                </a:solidFill>
                <a:latin typeface="VAGRounded-Thin" pitchFamily="82" charset="0"/>
              </a:rPr>
              <a:t> et </a:t>
            </a:r>
            <a:r>
              <a:rPr lang="fr-FR" b="1" dirty="0" smtClean="0">
                <a:solidFill>
                  <a:srgbClr val="C30066"/>
                </a:solidFill>
                <a:latin typeface="VAGRounded-Thin" pitchFamily="82" charset="0"/>
              </a:rPr>
              <a:t>l’association.</a:t>
            </a:r>
            <a:endParaRPr lang="fr-FR" b="1" dirty="0">
              <a:solidFill>
                <a:srgbClr val="C30066"/>
              </a:solidFill>
              <a:latin typeface="VAGRounded-Thin" pitchFamily="82" charset="0"/>
            </a:endParaRPr>
          </a:p>
          <a:p>
            <a:pPr algn="just"/>
            <a:endParaRPr lang="fr-FR" b="1" dirty="0" smtClean="0">
              <a:solidFill>
                <a:srgbClr val="C30066"/>
              </a:solidFill>
              <a:latin typeface="VAGRounded-Thin" pitchFamily="82" charset="0"/>
            </a:endParaRPr>
          </a:p>
          <a:p>
            <a:pPr algn="just"/>
            <a:r>
              <a:rPr lang="fr-FR" b="1" dirty="0" smtClean="0">
                <a:solidFill>
                  <a:srgbClr val="C30066"/>
                </a:solidFill>
                <a:latin typeface="VAGRounded-Thin" pitchFamily="82" charset="0"/>
              </a:rPr>
              <a:t>Ces </a:t>
            </a:r>
            <a:r>
              <a:rPr lang="fr-FR" b="1" dirty="0">
                <a:solidFill>
                  <a:srgbClr val="C30066"/>
                </a:solidFill>
                <a:latin typeface="VAGRounded-Thin" pitchFamily="82" charset="0"/>
              </a:rPr>
              <a:t>bonnes nouvelles nous motivent chaque jour à aller plus loin, et surtout sont </a:t>
            </a:r>
          </a:p>
          <a:p>
            <a:pPr algn="just"/>
            <a:r>
              <a:rPr lang="fr-FR" b="1" dirty="0">
                <a:solidFill>
                  <a:srgbClr val="C30066"/>
                </a:solidFill>
                <a:latin typeface="VAGRounded-Thin" pitchFamily="82" charset="0"/>
              </a:rPr>
              <a:t>réjouissantes : toute la France est active pour Autour des </a:t>
            </a:r>
            <a:r>
              <a:rPr lang="fr-FR" b="1" dirty="0" smtClean="0">
                <a:solidFill>
                  <a:srgbClr val="C30066"/>
                </a:solidFill>
                <a:latin typeface="VAGRounded-Thin" pitchFamily="82" charset="0"/>
              </a:rPr>
              <a:t>Williams !</a:t>
            </a:r>
            <a:endParaRPr lang="fr-FR" b="1" dirty="0">
              <a:solidFill>
                <a:srgbClr val="C30066"/>
              </a:solidFill>
              <a:latin typeface="VAGRounded-Thin" pitchFamily="82" charset="0"/>
            </a:endParaRPr>
          </a:p>
        </p:txBody>
      </p:sp>
    </p:spTree>
    <p:extLst>
      <p:ext uri="{BB962C8B-B14F-4D97-AF65-F5344CB8AC3E}">
        <p14:creationId xmlns:p14="http://schemas.microsoft.com/office/powerpoint/2010/main" val="4097675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5576" y="188640"/>
            <a:ext cx="7560840" cy="1080120"/>
          </a:xfrm>
          <a:prstGeom prst="rect">
            <a:avLst/>
          </a:prstGeom>
          <a:solidFill>
            <a:srgbClr val="96BF0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latin typeface="VAGRounded-Bold" pitchFamily="82" charset="0"/>
              </a:rPr>
              <a:t>BRUNO, UN COUREUR ENGAGE POUR L’ASSOCIATION </a:t>
            </a:r>
            <a:endParaRPr lang="fr-FR" sz="3600" dirty="0">
              <a:latin typeface="VAGRounded-Bold" pitchFamily="82" charset="0"/>
            </a:endParaRPr>
          </a:p>
        </p:txBody>
      </p:sp>
      <p:pic>
        <p:nvPicPr>
          <p:cNvPr id="1026" name="Picture 2" descr="https://scontent-b-cdg.xx.fbcdn.net/hphotos-ash4/t1.0-9/1459972_258846310934701_835500532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55334">
            <a:off x="4528070" y="2094866"/>
            <a:ext cx="3796503" cy="28355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777" y="5126788"/>
            <a:ext cx="9028264" cy="1015663"/>
          </a:xfrm>
          <a:prstGeom prst="rect">
            <a:avLst/>
          </a:prstGeom>
        </p:spPr>
        <p:txBody>
          <a:bodyPr wrap="square">
            <a:spAutoFit/>
          </a:bodyPr>
          <a:lstStyle/>
          <a:p>
            <a:pPr algn="ctr"/>
            <a:r>
              <a:rPr lang="fr-FR" sz="2000" b="1" dirty="0" smtClean="0">
                <a:ln>
                  <a:solidFill>
                    <a:sysClr val="windowText" lastClr="000000"/>
                  </a:solidFill>
                </a:ln>
                <a:solidFill>
                  <a:srgbClr val="C30066"/>
                </a:solidFill>
                <a:latin typeface="VAGRounded-Thin" pitchFamily="82" charset="0"/>
              </a:rPr>
              <a:t>Un </a:t>
            </a:r>
            <a:r>
              <a:rPr lang="fr-FR" sz="2000" b="1" dirty="0">
                <a:ln>
                  <a:solidFill>
                    <a:sysClr val="windowText" lastClr="000000"/>
                  </a:solidFill>
                </a:ln>
                <a:solidFill>
                  <a:srgbClr val="C30066"/>
                </a:solidFill>
                <a:latin typeface="VAGRounded-Thin" pitchFamily="82" charset="0"/>
              </a:rPr>
              <a:t>immense bravo à eux : </a:t>
            </a:r>
            <a:endParaRPr lang="fr-FR" sz="2000" b="1" dirty="0" smtClean="0">
              <a:ln>
                <a:solidFill>
                  <a:sysClr val="windowText" lastClr="000000"/>
                </a:solidFill>
              </a:ln>
              <a:solidFill>
                <a:srgbClr val="C30066"/>
              </a:solidFill>
              <a:latin typeface="VAGRounded-Thin" pitchFamily="82" charset="0"/>
            </a:endParaRPr>
          </a:p>
          <a:p>
            <a:pPr algn="ctr"/>
            <a:r>
              <a:rPr lang="fr-FR" sz="2000" b="1" dirty="0" smtClean="0">
                <a:ln>
                  <a:solidFill>
                    <a:sysClr val="windowText" lastClr="000000"/>
                  </a:solidFill>
                </a:ln>
                <a:solidFill>
                  <a:srgbClr val="C30066"/>
                </a:solidFill>
                <a:latin typeface="VAGRounded-Thin" pitchFamily="82" charset="0"/>
              </a:rPr>
              <a:t>Fred</a:t>
            </a:r>
            <a:r>
              <a:rPr lang="fr-FR" sz="2000" b="1" dirty="0">
                <a:ln>
                  <a:solidFill>
                    <a:sysClr val="windowText" lastClr="000000"/>
                  </a:solidFill>
                </a:ln>
                <a:solidFill>
                  <a:srgbClr val="C30066"/>
                </a:solidFill>
                <a:latin typeface="VAGRounded-Thin" pitchFamily="82" charset="0"/>
              </a:rPr>
              <a:t>, Marie, Bruno, Delphine, Stéphanie et Stéphane </a:t>
            </a:r>
            <a:endParaRPr lang="fr-FR" sz="2000" b="1" dirty="0" smtClean="0">
              <a:ln>
                <a:solidFill>
                  <a:sysClr val="windowText" lastClr="000000"/>
                </a:solidFill>
              </a:ln>
              <a:solidFill>
                <a:srgbClr val="C30066"/>
              </a:solidFill>
              <a:latin typeface="VAGRounded-Thin" pitchFamily="82" charset="0"/>
            </a:endParaRPr>
          </a:p>
          <a:p>
            <a:pPr algn="ctr"/>
            <a:r>
              <a:rPr lang="fr-FR" sz="2000" b="1" dirty="0" smtClean="0">
                <a:ln>
                  <a:solidFill>
                    <a:sysClr val="windowText" lastClr="000000"/>
                  </a:solidFill>
                </a:ln>
                <a:solidFill>
                  <a:srgbClr val="C30066"/>
                </a:solidFill>
                <a:latin typeface="VAGRounded-Thin" pitchFamily="82" charset="0"/>
              </a:rPr>
              <a:t>(</a:t>
            </a:r>
            <a:r>
              <a:rPr lang="fr-FR" sz="2000" b="1" dirty="0">
                <a:ln>
                  <a:solidFill>
                    <a:sysClr val="windowText" lastClr="000000"/>
                  </a:solidFill>
                </a:ln>
                <a:solidFill>
                  <a:srgbClr val="C30066"/>
                </a:solidFill>
                <a:latin typeface="VAGRounded-Thin" pitchFamily="82" charset="0"/>
              </a:rPr>
              <a:t>dans l’ordre sur la photo) !</a:t>
            </a:r>
          </a:p>
        </p:txBody>
      </p:sp>
      <p:sp>
        <p:nvSpPr>
          <p:cNvPr id="6" name="Rectangle 5"/>
          <p:cNvSpPr/>
          <p:nvPr/>
        </p:nvSpPr>
        <p:spPr>
          <a:xfrm>
            <a:off x="179512" y="1628506"/>
            <a:ext cx="4572000" cy="2031325"/>
          </a:xfrm>
          <a:prstGeom prst="rect">
            <a:avLst/>
          </a:prstGeom>
        </p:spPr>
        <p:txBody>
          <a:bodyPr>
            <a:spAutoFit/>
          </a:bodyPr>
          <a:lstStyle/>
          <a:p>
            <a:endParaRPr lang="fr-FR" b="1" dirty="0" smtClean="0">
              <a:solidFill>
                <a:srgbClr val="C30066"/>
              </a:solidFill>
              <a:latin typeface="VAGRounded-Thin" pitchFamily="82" charset="0"/>
            </a:endParaRPr>
          </a:p>
          <a:p>
            <a:r>
              <a:rPr lang="fr-FR" b="1" dirty="0" smtClean="0">
                <a:solidFill>
                  <a:srgbClr val="C30066"/>
                </a:solidFill>
                <a:latin typeface="VAGRounded-Thin" pitchFamily="82" charset="0"/>
              </a:rPr>
              <a:t>Le </a:t>
            </a:r>
            <a:r>
              <a:rPr lang="fr-FR" b="1" dirty="0">
                <a:solidFill>
                  <a:srgbClr val="C30066"/>
                </a:solidFill>
                <a:latin typeface="VAGRounded-Thin" pitchFamily="82" charset="0"/>
              </a:rPr>
              <a:t>3 novembre à Paris un relai à 6 s’est </a:t>
            </a:r>
            <a:r>
              <a:rPr lang="fr-FR" b="1" dirty="0" smtClean="0">
                <a:solidFill>
                  <a:srgbClr val="C30066"/>
                </a:solidFill>
                <a:latin typeface="VAGRounded-Thin" pitchFamily="82" charset="0"/>
              </a:rPr>
              <a:t>déroulé</a:t>
            </a:r>
          </a:p>
          <a:p>
            <a:endParaRPr lang="fr-FR" b="1" dirty="0">
              <a:solidFill>
                <a:srgbClr val="C30066"/>
              </a:solidFill>
              <a:latin typeface="VAGRounded-Thin" pitchFamily="82" charset="0"/>
            </a:endParaRPr>
          </a:p>
          <a:p>
            <a:r>
              <a:rPr lang="fr-FR" b="1" dirty="0">
                <a:solidFill>
                  <a:srgbClr val="C30066"/>
                </a:solidFill>
                <a:latin typeface="VAGRounded-Thin" pitchFamily="82" charset="0"/>
              </a:rPr>
              <a:t/>
            </a:r>
            <a:br>
              <a:rPr lang="fr-FR" b="1" dirty="0">
                <a:solidFill>
                  <a:srgbClr val="C30066"/>
                </a:solidFill>
                <a:latin typeface="VAGRounded-Thin" pitchFamily="82" charset="0"/>
              </a:rPr>
            </a:br>
            <a:r>
              <a:rPr lang="fr-FR" b="1" dirty="0">
                <a:solidFill>
                  <a:srgbClr val="C30066"/>
                </a:solidFill>
                <a:latin typeface="VAGRounded-Thin" pitchFamily="82" charset="0"/>
              </a:rPr>
              <a:t>Toute l’équipe a porté les T-shirts de </a:t>
            </a:r>
          </a:p>
          <a:p>
            <a:r>
              <a:rPr lang="fr-FR" b="1" dirty="0">
                <a:solidFill>
                  <a:srgbClr val="C30066"/>
                </a:solidFill>
                <a:latin typeface="VAGRounded-Thin" pitchFamily="82" charset="0"/>
              </a:rPr>
              <a:t>l’association pour faire parler de nous </a:t>
            </a:r>
            <a:r>
              <a:rPr lang="fr-FR" dirty="0">
                <a:solidFill>
                  <a:srgbClr val="C30066"/>
                </a:solidFill>
                <a:latin typeface="VAG Rounded" panose="020B0500000000000000" pitchFamily="34" charset="0"/>
              </a:rPr>
              <a:t>! </a:t>
            </a:r>
          </a:p>
        </p:txBody>
      </p:sp>
    </p:spTree>
    <p:extLst>
      <p:ext uri="{BB962C8B-B14F-4D97-AF65-F5344CB8AC3E}">
        <p14:creationId xmlns:p14="http://schemas.microsoft.com/office/powerpoint/2010/main" val="1377107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3568" y="321416"/>
            <a:ext cx="7704856" cy="1224136"/>
          </a:xfrm>
          <a:prstGeom prst="rect">
            <a:avLst/>
          </a:prstGeom>
          <a:solidFill>
            <a:srgbClr val="96BF0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latin typeface="VAGRounded-Bold" pitchFamily="82" charset="0"/>
              </a:rPr>
              <a:t>VISITE D’UNE USINE D’ENGRENAGES A ARGENTEUIL</a:t>
            </a:r>
            <a:endParaRPr lang="fr-FR" sz="3200" dirty="0">
              <a:latin typeface="VAGRounded-Bold" pitchFamily="82" charset="0"/>
            </a:endParaRPr>
          </a:p>
        </p:txBody>
      </p:sp>
      <p:sp>
        <p:nvSpPr>
          <p:cNvPr id="5" name="Rectangle 4"/>
          <p:cNvSpPr/>
          <p:nvPr/>
        </p:nvSpPr>
        <p:spPr>
          <a:xfrm>
            <a:off x="2186665" y="1768076"/>
            <a:ext cx="6817960" cy="1754326"/>
          </a:xfrm>
          <a:prstGeom prst="rect">
            <a:avLst/>
          </a:prstGeom>
        </p:spPr>
        <p:txBody>
          <a:bodyPr wrap="square">
            <a:spAutoFit/>
          </a:bodyPr>
          <a:lstStyle/>
          <a:p>
            <a:pPr algn="just"/>
            <a:r>
              <a:rPr lang="fr-FR" b="1" dirty="0">
                <a:latin typeface="VAGRounded-Thin" pitchFamily="82" charset="0"/>
              </a:rPr>
              <a:t>C’est en rencontrant un petit garçon de 6 ans passionné par les engrenages que Bruno, le « </a:t>
            </a:r>
            <a:r>
              <a:rPr lang="fr-FR" b="1" dirty="0" smtClean="0">
                <a:latin typeface="VAGRounded-Thin" pitchFamily="82" charset="0"/>
              </a:rPr>
              <a:t>coach sportif </a:t>
            </a:r>
            <a:r>
              <a:rPr lang="fr-FR" b="1" dirty="0">
                <a:latin typeface="VAGRounded-Thin" pitchFamily="82" charset="0"/>
              </a:rPr>
              <a:t>» d’Autour des Williams, a eu </a:t>
            </a:r>
            <a:r>
              <a:rPr lang="fr-FR" b="1" dirty="0" smtClean="0">
                <a:latin typeface="VAGRounded-Thin" pitchFamily="82" charset="0"/>
              </a:rPr>
              <a:t>l’idée de faire </a:t>
            </a:r>
            <a:r>
              <a:rPr lang="fr-FR" b="1" dirty="0">
                <a:latin typeface="VAGRounded-Thin" pitchFamily="82" charset="0"/>
              </a:rPr>
              <a:t>visiter à </a:t>
            </a:r>
            <a:r>
              <a:rPr lang="fr-FR" b="1" dirty="0" smtClean="0">
                <a:latin typeface="VAGRounded-Thin" pitchFamily="82" charset="0"/>
              </a:rPr>
              <a:t>l’association et </a:t>
            </a:r>
            <a:r>
              <a:rPr lang="fr-FR" b="1" dirty="0">
                <a:latin typeface="VAGRounded-Thin" pitchFamily="82" charset="0"/>
              </a:rPr>
              <a:t>ses familles</a:t>
            </a:r>
            <a:r>
              <a:rPr lang="fr-FR" b="1" dirty="0" smtClean="0">
                <a:latin typeface="VAGRounded-Thin" pitchFamily="82" charset="0"/>
              </a:rPr>
              <a:t>, une </a:t>
            </a:r>
            <a:r>
              <a:rPr lang="fr-FR" b="1" dirty="0">
                <a:latin typeface="VAGRounded-Thin" pitchFamily="82" charset="0"/>
              </a:rPr>
              <a:t>usine d’engrenages ! </a:t>
            </a:r>
          </a:p>
          <a:p>
            <a:pPr algn="just"/>
            <a:r>
              <a:rPr lang="fr-FR" b="1" dirty="0" smtClean="0">
                <a:latin typeface="VAGRounded-Thin" pitchFamily="82" charset="0"/>
              </a:rPr>
              <a:t>L’occasion </a:t>
            </a:r>
            <a:r>
              <a:rPr lang="fr-FR" b="1" dirty="0">
                <a:latin typeface="VAGRounded-Thin" pitchFamily="82" charset="0"/>
              </a:rPr>
              <a:t>pour les petits comme pour les grands de découvrir un monde à part, où les engrenages </a:t>
            </a:r>
            <a:r>
              <a:rPr lang="fr-FR" b="1" dirty="0" smtClean="0">
                <a:latin typeface="VAGRounded-Thin" pitchFamily="82" charset="0"/>
              </a:rPr>
              <a:t>sont </a:t>
            </a:r>
            <a:r>
              <a:rPr lang="fr-FR" b="1" dirty="0">
                <a:latin typeface="VAGRounded-Thin" pitchFamily="82" charset="0"/>
              </a:rPr>
              <a:t>partout ! </a:t>
            </a:r>
          </a:p>
        </p:txBody>
      </p:sp>
      <p:pic>
        <p:nvPicPr>
          <p:cNvPr id="6" name="Picture 2" descr="C:\Users\Clara\Downloads\Groupe au complet.jpg"/>
          <p:cNvPicPr>
            <a:picLocks noChangeAspect="1" noChangeArrowheads="1"/>
          </p:cNvPicPr>
          <p:nvPr/>
        </p:nvPicPr>
        <p:blipFill rotWithShape="1">
          <a:blip r:embed="rId2">
            <a:extLst>
              <a:ext uri="{28A0092B-C50C-407E-A947-70E740481C1C}">
                <a14:useLocalDpi xmlns:a14="http://schemas.microsoft.com/office/drawing/2010/main" val="0"/>
              </a:ext>
            </a:extLst>
          </a:blip>
          <a:srcRect t="26732"/>
          <a:stretch/>
        </p:blipFill>
        <p:spPr bwMode="auto">
          <a:xfrm>
            <a:off x="4716015" y="4349357"/>
            <a:ext cx="3865124" cy="2124879"/>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278453" y="3802741"/>
            <a:ext cx="3816424" cy="2862322"/>
          </a:xfrm>
          <a:prstGeom prst="rect">
            <a:avLst/>
          </a:prstGeom>
          <a:noFill/>
        </p:spPr>
        <p:txBody>
          <a:bodyPr wrap="square" rtlCol="0">
            <a:spAutoFit/>
          </a:bodyPr>
          <a:lstStyle/>
          <a:p>
            <a:pPr algn="just"/>
            <a:r>
              <a:rPr lang="fr-FR" b="1" dirty="0" smtClean="0">
                <a:solidFill>
                  <a:srgbClr val="C30066"/>
                </a:solidFill>
                <a:latin typeface="VAGRounded-Thin" pitchFamily="82" charset="0"/>
              </a:rPr>
              <a:t>Le 18 janvier dernier, les familles ont pu visiter une usine d’engrenages afin de voir comment cela fonctionne. Nous sommes ensuite allés manger tous ensemble dans la joie et la bonne humeur. </a:t>
            </a:r>
          </a:p>
          <a:p>
            <a:pPr algn="just"/>
            <a:r>
              <a:rPr lang="fr-FR" b="1" dirty="0" smtClean="0">
                <a:solidFill>
                  <a:srgbClr val="C30066"/>
                </a:solidFill>
                <a:latin typeface="VAGRounded-Thin" pitchFamily="82" charset="0"/>
              </a:rPr>
              <a:t>Nous avons passé un super moment grâce à notre super coureur Bruno que l’on remercie encore !!! </a:t>
            </a:r>
            <a:endParaRPr lang="fr-FR" b="1" dirty="0">
              <a:solidFill>
                <a:srgbClr val="C30066"/>
              </a:solidFill>
              <a:latin typeface="VAGRounded-Thin" pitchFamily="82"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095" y="1791949"/>
            <a:ext cx="1754425" cy="1802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0384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116632"/>
            <a:ext cx="8208912" cy="1296144"/>
          </a:xfrm>
          <a:prstGeom prst="rect">
            <a:avLst/>
          </a:prstGeom>
          <a:solidFill>
            <a:srgbClr val="96BF0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latin typeface="VAGRounded-Bold" pitchFamily="82" charset="0"/>
              </a:rPr>
              <a:t>SAINT GERVAIS : UNE VILLE ACTIVE POUR L’ASSOCAITION </a:t>
            </a:r>
            <a:endParaRPr lang="fr-FR" sz="3600" dirty="0">
              <a:latin typeface="VAGRounded-Bold" pitchFamily="82" charset="0"/>
            </a:endParaRPr>
          </a:p>
        </p:txBody>
      </p:sp>
      <p:sp>
        <p:nvSpPr>
          <p:cNvPr id="5" name="ZoneTexte 4"/>
          <p:cNvSpPr txBox="1"/>
          <p:nvPr/>
        </p:nvSpPr>
        <p:spPr>
          <a:xfrm>
            <a:off x="230529" y="1628800"/>
            <a:ext cx="8712968" cy="369332"/>
          </a:xfrm>
          <a:prstGeom prst="rect">
            <a:avLst/>
          </a:prstGeom>
          <a:noFill/>
        </p:spPr>
        <p:txBody>
          <a:bodyPr wrap="square" rtlCol="0">
            <a:spAutoFit/>
          </a:bodyPr>
          <a:lstStyle/>
          <a:p>
            <a:pPr algn="ctr"/>
            <a:r>
              <a:rPr lang="fr-FR" b="1" dirty="0" smtClean="0">
                <a:latin typeface="VAGRounded-Thin" pitchFamily="82" charset="0"/>
              </a:rPr>
              <a:t>Saint Gervais est une ville qui organise de belles actions pour notre association ! </a:t>
            </a:r>
            <a:endParaRPr lang="fr-FR" b="1" dirty="0">
              <a:latin typeface="VAGRounded-Thin" pitchFamily="82" charset="0"/>
            </a:endParaRPr>
          </a:p>
        </p:txBody>
      </p:sp>
      <p:sp>
        <p:nvSpPr>
          <p:cNvPr id="8" name="Rectangle 7"/>
          <p:cNvSpPr/>
          <p:nvPr/>
        </p:nvSpPr>
        <p:spPr>
          <a:xfrm>
            <a:off x="190746" y="2132856"/>
            <a:ext cx="4726485" cy="3139321"/>
          </a:xfrm>
          <a:prstGeom prst="rect">
            <a:avLst/>
          </a:prstGeom>
        </p:spPr>
        <p:txBody>
          <a:bodyPr wrap="square">
            <a:spAutoFit/>
          </a:bodyPr>
          <a:lstStyle/>
          <a:p>
            <a:pPr algn="just"/>
            <a:r>
              <a:rPr lang="fr-FR" b="1" dirty="0" smtClean="0">
                <a:latin typeface="VAGRounded-Thin" pitchFamily="82" charset="0"/>
              </a:rPr>
              <a:t>En mars, et ce depuis 4 ans, Saint Gervais s’est mobilisée pour la recherche autour du syndrome de Williams en organisant la fête des moniteurs. </a:t>
            </a:r>
          </a:p>
          <a:p>
            <a:pPr algn="just"/>
            <a:endParaRPr lang="fr-FR" dirty="0" smtClean="0">
              <a:latin typeface="VAG Rounded" panose="020B0500000000000000" pitchFamily="34" charset="0"/>
            </a:endParaRPr>
          </a:p>
          <a:p>
            <a:pPr algn="just"/>
            <a:r>
              <a:rPr lang="fr-FR" b="1" dirty="0" smtClean="0">
                <a:solidFill>
                  <a:srgbClr val="C30066"/>
                </a:solidFill>
                <a:latin typeface="VAGRounded-Thin" pitchFamily="82" charset="0"/>
              </a:rPr>
              <a:t>Au </a:t>
            </a:r>
            <a:r>
              <a:rPr lang="fr-FR" b="1" dirty="0">
                <a:solidFill>
                  <a:srgbClr val="C30066"/>
                </a:solidFill>
                <a:latin typeface="VAGRounded-Thin" pitchFamily="82" charset="0"/>
              </a:rPr>
              <a:t>programme sur le front de neige et jusqu’au bout de la nuit : dégustation de pain cuit au feu de bois, de </a:t>
            </a:r>
            <a:r>
              <a:rPr lang="fr-FR" b="1" dirty="0" smtClean="0">
                <a:solidFill>
                  <a:srgbClr val="C30066"/>
                </a:solidFill>
                <a:latin typeface="VAGRounded-Thin" pitchFamily="82" charset="0"/>
              </a:rPr>
              <a:t>tartiflette </a:t>
            </a:r>
            <a:r>
              <a:rPr lang="fr-FR" b="1" dirty="0">
                <a:solidFill>
                  <a:srgbClr val="C30066"/>
                </a:solidFill>
                <a:latin typeface="VAGRounded-Thin" pitchFamily="82" charset="0"/>
              </a:rPr>
              <a:t>vendue au profit d’Autour des Williams, démonstrations et descente aux flambeaux des 90 moniteurs ! </a:t>
            </a:r>
          </a:p>
        </p:txBody>
      </p:sp>
      <p:sp>
        <p:nvSpPr>
          <p:cNvPr id="10" name="Rectangle 9"/>
          <p:cNvSpPr/>
          <p:nvPr/>
        </p:nvSpPr>
        <p:spPr>
          <a:xfrm>
            <a:off x="230529" y="5517232"/>
            <a:ext cx="7869863" cy="923330"/>
          </a:xfrm>
          <a:prstGeom prst="rect">
            <a:avLst/>
          </a:prstGeom>
        </p:spPr>
        <p:txBody>
          <a:bodyPr wrap="square">
            <a:spAutoFit/>
          </a:bodyPr>
          <a:lstStyle/>
          <a:p>
            <a:pPr algn="just"/>
            <a:r>
              <a:rPr lang="fr-FR" b="1" dirty="0">
                <a:latin typeface="VAGRounded-Thin" pitchFamily="82" charset="0"/>
              </a:rPr>
              <a:t>Un énorme MERCI à Aurélie, Adrien, Tom, leurs familles et amis qui se mobilisent chaque année </a:t>
            </a:r>
            <a:r>
              <a:rPr lang="fr-FR" b="1" dirty="0" smtClean="0">
                <a:latin typeface="VAGRounded-Thin" pitchFamily="82" charset="0"/>
              </a:rPr>
              <a:t>pour </a:t>
            </a:r>
            <a:r>
              <a:rPr lang="fr-FR" b="1" dirty="0">
                <a:latin typeface="VAGRounded-Thin" pitchFamily="82" charset="0"/>
              </a:rPr>
              <a:t>faire évoluer le regard sur le syndrome de </a:t>
            </a:r>
            <a:r>
              <a:rPr lang="fr-FR" b="1" dirty="0" smtClean="0">
                <a:latin typeface="VAGRounded-Thin" pitchFamily="82" charset="0"/>
              </a:rPr>
              <a:t>Williams ! </a:t>
            </a:r>
            <a:endParaRPr lang="fr-FR" b="1" dirty="0">
              <a:latin typeface="VAGRounded-Thin" pitchFamily="82" charset="0"/>
            </a:endParaRPr>
          </a:p>
        </p:txBody>
      </p:sp>
      <p:pic>
        <p:nvPicPr>
          <p:cNvPr id="11" name="Image 10"/>
          <p:cNvPicPr>
            <a:picLocks noChangeAspect="1"/>
          </p:cNvPicPr>
          <p:nvPr/>
        </p:nvPicPr>
        <p:blipFill rotWithShape="1">
          <a:blip r:embed="rId2">
            <a:extLst>
              <a:ext uri="{28A0092B-C50C-407E-A947-70E740481C1C}">
                <a14:useLocalDpi xmlns:a14="http://schemas.microsoft.com/office/drawing/2010/main" val="0"/>
              </a:ext>
            </a:extLst>
          </a:blip>
          <a:srcRect t="12548" r="7186" b="10800"/>
          <a:stretch/>
        </p:blipFill>
        <p:spPr>
          <a:xfrm rot="807898">
            <a:off x="5187086" y="2392291"/>
            <a:ext cx="3710838" cy="2755897"/>
          </a:xfrm>
          <a:prstGeom prst="rect">
            <a:avLst/>
          </a:prstGeom>
        </p:spPr>
      </p:pic>
    </p:spTree>
    <p:extLst>
      <p:ext uri="{BB962C8B-B14F-4D97-AF65-F5344CB8AC3E}">
        <p14:creationId xmlns:p14="http://schemas.microsoft.com/office/powerpoint/2010/main" val="3319455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865" y="74917"/>
            <a:ext cx="2279279" cy="3039037"/>
          </a:xfrm>
          <a:prstGeom prst="rect">
            <a:avLst/>
          </a:prstGeom>
        </p:spPr>
      </p:pic>
      <p:sp>
        <p:nvSpPr>
          <p:cNvPr id="7" name="Rectangle 6"/>
          <p:cNvSpPr/>
          <p:nvPr/>
        </p:nvSpPr>
        <p:spPr>
          <a:xfrm>
            <a:off x="3348399" y="2290875"/>
            <a:ext cx="5616624" cy="830997"/>
          </a:xfrm>
          <a:prstGeom prst="rect">
            <a:avLst/>
          </a:prstGeom>
        </p:spPr>
        <p:txBody>
          <a:bodyPr wrap="square">
            <a:spAutoFit/>
          </a:bodyPr>
          <a:lstStyle/>
          <a:p>
            <a:pPr algn="just"/>
            <a:r>
              <a:rPr lang="fr-FR" sz="1600" b="1" dirty="0" smtClean="0">
                <a:latin typeface="VAGRounded-Thin" pitchFamily="82" charset="0"/>
              </a:rPr>
              <a:t>Des moments rythmés </a:t>
            </a:r>
            <a:r>
              <a:rPr lang="fr-FR" sz="1600" b="1" dirty="0">
                <a:latin typeface="VAGRounded-Thin" pitchFamily="82" charset="0"/>
              </a:rPr>
              <a:t>et </a:t>
            </a:r>
            <a:r>
              <a:rPr lang="fr-FR" sz="1600" b="1" dirty="0" smtClean="0">
                <a:latin typeface="VAGRounded-Thin" pitchFamily="82" charset="0"/>
              </a:rPr>
              <a:t>conviviaux organisés </a:t>
            </a:r>
            <a:r>
              <a:rPr lang="fr-FR" sz="1600" b="1" dirty="0">
                <a:latin typeface="VAGRounded-Thin" pitchFamily="82" charset="0"/>
              </a:rPr>
              <a:t>grâce à la superbe famille de Tom ! </a:t>
            </a:r>
            <a:endParaRPr lang="fr-FR" sz="1600" b="1" dirty="0" smtClean="0">
              <a:latin typeface="VAGRounded-Thin" pitchFamily="82" charset="0"/>
            </a:endParaRPr>
          </a:p>
          <a:p>
            <a:pPr algn="just"/>
            <a:endParaRPr lang="fr-FR" sz="1600" dirty="0" smtClean="0">
              <a:latin typeface="VAG Rounded" panose="020B0500000000000000" pitchFamily="34" charset="0"/>
            </a:endParaRPr>
          </a:p>
        </p:txBody>
      </p:sp>
      <p:sp>
        <p:nvSpPr>
          <p:cNvPr id="8" name="Rectangle 7"/>
          <p:cNvSpPr/>
          <p:nvPr/>
        </p:nvSpPr>
        <p:spPr>
          <a:xfrm>
            <a:off x="3420140" y="3113954"/>
            <a:ext cx="5473142" cy="3293209"/>
          </a:xfrm>
          <a:prstGeom prst="rect">
            <a:avLst/>
          </a:prstGeom>
        </p:spPr>
        <p:txBody>
          <a:bodyPr wrap="square">
            <a:spAutoFit/>
          </a:bodyPr>
          <a:lstStyle/>
          <a:p>
            <a:pPr algn="just" fontAlgn="auto">
              <a:spcAft>
                <a:spcPts val="0"/>
              </a:spcAft>
              <a:defRPr/>
            </a:pPr>
            <a:r>
              <a:rPr lang="fr-FR" sz="1600" b="1" dirty="0" smtClean="0">
                <a:solidFill>
                  <a:srgbClr val="C30066"/>
                </a:solidFill>
                <a:latin typeface="VAGRounded-Thin" pitchFamily="82" charset="0"/>
              </a:rPr>
              <a:t>Les autres temps forts de Saint-Gervais : </a:t>
            </a:r>
          </a:p>
          <a:p>
            <a:pPr algn="just" fontAlgn="auto">
              <a:spcAft>
                <a:spcPts val="0"/>
              </a:spcAft>
              <a:defRPr/>
            </a:pPr>
            <a:endParaRPr lang="fr-FR" sz="1600" b="1" dirty="0" smtClean="0">
              <a:solidFill>
                <a:srgbClr val="C30066"/>
              </a:solidFill>
              <a:latin typeface="VAGRounded-Thin" pitchFamily="82" charset="0"/>
            </a:endParaRPr>
          </a:p>
          <a:p>
            <a:pPr marL="285750" indent="-285750" algn="just" fontAlgn="auto">
              <a:spcAft>
                <a:spcPts val="0"/>
              </a:spcAft>
              <a:buFont typeface="Wingdings" panose="05000000000000000000" pitchFamily="2" charset="2"/>
              <a:buChar char="Ø"/>
              <a:defRPr/>
            </a:pPr>
            <a:r>
              <a:rPr lang="fr-FR" sz="1600" b="1" dirty="0" smtClean="0">
                <a:solidFill>
                  <a:srgbClr val="C30066"/>
                </a:solidFill>
                <a:latin typeface="VAGRounded-Thin" pitchFamily="82" charset="0"/>
              </a:rPr>
              <a:t>Le </a:t>
            </a:r>
            <a:r>
              <a:rPr lang="fr-FR" sz="1600" b="1" dirty="0">
                <a:solidFill>
                  <a:srgbClr val="C30066"/>
                </a:solidFill>
                <a:latin typeface="VAGRounded-Thin" pitchFamily="82" charset="0"/>
              </a:rPr>
              <a:t>samedi 8 juin </a:t>
            </a:r>
            <a:r>
              <a:rPr lang="fr-FR" sz="1600" b="1" dirty="0" smtClean="0">
                <a:solidFill>
                  <a:srgbClr val="C30066"/>
                </a:solidFill>
                <a:latin typeface="VAGRounded-Thin" pitchFamily="82" charset="0"/>
              </a:rPr>
              <a:t>a eu lieu le tournoi </a:t>
            </a:r>
            <a:r>
              <a:rPr lang="fr-FR" sz="1600" b="1" dirty="0">
                <a:solidFill>
                  <a:srgbClr val="C30066"/>
                </a:solidFill>
                <a:latin typeface="VAGRounded-Thin" pitchFamily="82" charset="0"/>
              </a:rPr>
              <a:t>de balai ballon au profit </a:t>
            </a:r>
            <a:r>
              <a:rPr lang="fr-FR" sz="1600" b="1" dirty="0" smtClean="0">
                <a:solidFill>
                  <a:srgbClr val="C30066"/>
                </a:solidFill>
                <a:latin typeface="VAGRounded-Thin" pitchFamily="82" charset="0"/>
              </a:rPr>
              <a:t>de l’association. </a:t>
            </a:r>
          </a:p>
          <a:p>
            <a:pPr algn="just" fontAlgn="auto">
              <a:spcAft>
                <a:spcPts val="0"/>
              </a:spcAft>
              <a:defRPr/>
            </a:pPr>
            <a:endParaRPr lang="fr-FR" sz="1600" b="1" dirty="0">
              <a:solidFill>
                <a:srgbClr val="C30066"/>
              </a:solidFill>
              <a:latin typeface="VAGRounded-Thin" pitchFamily="82" charset="0"/>
            </a:endParaRPr>
          </a:p>
          <a:p>
            <a:pPr marL="285750" lvl="1" indent="-285750" algn="just" fontAlgn="auto">
              <a:spcAft>
                <a:spcPts val="0"/>
              </a:spcAft>
              <a:buFont typeface="Wingdings" pitchFamily="2" charset="2"/>
              <a:buChar char="Ø"/>
              <a:defRPr/>
            </a:pPr>
            <a:r>
              <a:rPr lang="fr-FR" sz="1600" b="1" dirty="0">
                <a:solidFill>
                  <a:srgbClr val="C30066"/>
                </a:solidFill>
                <a:latin typeface="VAGRounded-Thin" pitchFamily="82" charset="0"/>
              </a:rPr>
              <a:t>Le dimanche le 23 juin aux Contamines </a:t>
            </a:r>
            <a:r>
              <a:rPr lang="fr-FR" sz="1600" b="1" dirty="0" smtClean="0">
                <a:solidFill>
                  <a:srgbClr val="C30066"/>
                </a:solidFill>
                <a:latin typeface="VAGRounded-Thin" pitchFamily="82" charset="0"/>
              </a:rPr>
              <a:t>on a pu suivre </a:t>
            </a:r>
            <a:r>
              <a:rPr lang="fr-FR" sz="1600" b="1" dirty="0">
                <a:solidFill>
                  <a:srgbClr val="C30066"/>
                </a:solidFill>
                <a:latin typeface="VAGRounded-Thin" pitchFamily="82" charset="0"/>
              </a:rPr>
              <a:t>les </a:t>
            </a:r>
            <a:r>
              <a:rPr lang="fr-FR" sz="1600" b="1" dirty="0" smtClean="0">
                <a:solidFill>
                  <a:srgbClr val="C30066"/>
                </a:solidFill>
                <a:latin typeface="VAGRounded-Thin" pitchFamily="82" charset="0"/>
              </a:rPr>
              <a:t>deux coureuses </a:t>
            </a:r>
            <a:r>
              <a:rPr lang="fr-FR" sz="1600" b="1" dirty="0">
                <a:solidFill>
                  <a:srgbClr val="C30066"/>
                </a:solidFill>
                <a:latin typeface="VAGRounded-Thin" pitchFamily="82" charset="0"/>
              </a:rPr>
              <a:t>participant au « </a:t>
            </a:r>
            <a:r>
              <a:rPr lang="fr-FR" sz="1600" b="1" dirty="0" err="1">
                <a:solidFill>
                  <a:srgbClr val="C30066"/>
                </a:solidFill>
                <a:latin typeface="VAGRounded-Thin" pitchFamily="82" charset="0"/>
              </a:rPr>
              <a:t>Trail</a:t>
            </a:r>
            <a:r>
              <a:rPr lang="fr-FR" sz="1600" b="1" dirty="0">
                <a:solidFill>
                  <a:srgbClr val="C30066"/>
                </a:solidFill>
                <a:latin typeface="VAGRounded-Thin" pitchFamily="82" charset="0"/>
              </a:rPr>
              <a:t> du Val Montjoie » et profiter du stand de sensibilisation et d’information sur le syndrome de Williams et </a:t>
            </a:r>
            <a:r>
              <a:rPr lang="fr-FR" sz="1600" b="1" dirty="0" err="1" smtClean="0">
                <a:solidFill>
                  <a:srgbClr val="C30066"/>
                </a:solidFill>
                <a:latin typeface="VAGRounded-Thin" pitchFamily="82" charset="0"/>
              </a:rPr>
              <a:t>Beuren</a:t>
            </a:r>
            <a:endParaRPr lang="fr-FR" sz="1600" b="1" dirty="0" smtClean="0">
              <a:solidFill>
                <a:srgbClr val="C30066"/>
              </a:solidFill>
              <a:latin typeface="VAGRounded-Thin" pitchFamily="82" charset="0"/>
            </a:endParaRPr>
          </a:p>
          <a:p>
            <a:pPr marL="0" lvl="1" algn="just" fontAlgn="auto">
              <a:spcAft>
                <a:spcPts val="0"/>
              </a:spcAft>
              <a:defRPr/>
            </a:pPr>
            <a:endParaRPr lang="fr-FR" sz="1600" b="1" dirty="0">
              <a:solidFill>
                <a:srgbClr val="C30066"/>
              </a:solidFill>
              <a:latin typeface="VAGRounded-Thin" pitchFamily="82" charset="0"/>
            </a:endParaRPr>
          </a:p>
          <a:p>
            <a:pPr marL="285750" lvl="1" indent="-285750" algn="just" fontAlgn="auto">
              <a:spcAft>
                <a:spcPts val="0"/>
              </a:spcAft>
              <a:buFont typeface="Wingdings" pitchFamily="2" charset="2"/>
              <a:buChar char="Ø"/>
              <a:defRPr/>
            </a:pPr>
            <a:r>
              <a:rPr lang="fr-FR" sz="1600" b="1" dirty="0">
                <a:solidFill>
                  <a:srgbClr val="C30066"/>
                </a:solidFill>
                <a:latin typeface="VAGRounded-Thin" pitchFamily="82" charset="0"/>
              </a:rPr>
              <a:t>À </a:t>
            </a:r>
            <a:r>
              <a:rPr lang="fr-FR" sz="1600" b="1" dirty="0" smtClean="0">
                <a:solidFill>
                  <a:srgbClr val="C30066"/>
                </a:solidFill>
                <a:latin typeface="VAGRounded-Thin" pitchFamily="82" charset="0"/>
              </a:rPr>
              <a:t>l’automne, a eu lieu un rendez-vous pour </a:t>
            </a:r>
            <a:r>
              <a:rPr lang="fr-FR" sz="1600" b="1" dirty="0">
                <a:solidFill>
                  <a:srgbClr val="C30066"/>
                </a:solidFill>
                <a:latin typeface="VAGRounded-Thin" pitchFamily="82" charset="0"/>
              </a:rPr>
              <a:t>la mise en bouteille aux couleurs de l’association et la vente de jus de </a:t>
            </a:r>
            <a:r>
              <a:rPr lang="fr-FR" sz="1600" b="1" dirty="0" smtClean="0">
                <a:solidFill>
                  <a:srgbClr val="C30066"/>
                </a:solidFill>
                <a:latin typeface="VAGRounded-Thin" pitchFamily="82" charset="0"/>
              </a:rPr>
              <a:t>pomme</a:t>
            </a:r>
            <a:endParaRPr lang="fr-FR" sz="1600" b="1" dirty="0">
              <a:solidFill>
                <a:srgbClr val="C30066"/>
              </a:solidFill>
              <a:latin typeface="VAGRounded-Thin" pitchFamily="82" charset="0"/>
            </a:endParaRPr>
          </a:p>
        </p:txBody>
      </p:sp>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l="9091" t="24848" r="11079" b="6574"/>
          <a:stretch/>
        </p:blipFill>
        <p:spPr>
          <a:xfrm>
            <a:off x="4211960" y="85827"/>
            <a:ext cx="3241165" cy="2088231"/>
          </a:xfrm>
          <a:prstGeom prst="rect">
            <a:avLst/>
          </a:prstGeom>
        </p:spPr>
      </p:pic>
      <p:pic>
        <p:nvPicPr>
          <p:cNvPr id="10" name="Image 9"/>
          <p:cNvPicPr>
            <a:picLocks noChangeAspect="1"/>
          </p:cNvPicPr>
          <p:nvPr/>
        </p:nvPicPr>
        <p:blipFill rotWithShape="1">
          <a:blip r:embed="rId4">
            <a:extLst>
              <a:ext uri="{28A0092B-C50C-407E-A947-70E740481C1C}">
                <a14:useLocalDpi xmlns:a14="http://schemas.microsoft.com/office/drawing/2010/main" val="0"/>
              </a:ext>
            </a:extLst>
          </a:blip>
          <a:srcRect l="19680" t="7475" r="25910" b="4445"/>
          <a:stretch/>
        </p:blipFill>
        <p:spPr>
          <a:xfrm>
            <a:off x="412946" y="3246543"/>
            <a:ext cx="2773219" cy="3366993"/>
          </a:xfrm>
          <a:prstGeom prst="rect">
            <a:avLst/>
          </a:prstGeom>
        </p:spPr>
      </p:pic>
    </p:spTree>
    <p:extLst>
      <p:ext uri="{BB962C8B-B14F-4D97-AF65-F5344CB8AC3E}">
        <p14:creationId xmlns:p14="http://schemas.microsoft.com/office/powerpoint/2010/main" val="1076998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163635"/>
            <a:ext cx="7992888" cy="1152128"/>
          </a:xfrm>
          <a:prstGeom prst="rect">
            <a:avLst/>
          </a:prstGeom>
          <a:solidFill>
            <a:srgbClr val="96BF0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smtClean="0">
                <a:latin typeface="VAGRounded-Bold" pitchFamily="82" charset="0"/>
              </a:rPr>
              <a:t>LE MOMENT AVEC M : UNE RENCONTRE PLUS QUE SPECIALE</a:t>
            </a:r>
            <a:endParaRPr lang="fr-FR" sz="4000" dirty="0">
              <a:latin typeface="VAGRounded-Bold" pitchFamily="82" charset="0"/>
            </a:endParaRPr>
          </a:p>
        </p:txBody>
      </p:sp>
      <p:sp>
        <p:nvSpPr>
          <p:cNvPr id="6" name="Rectangle 5"/>
          <p:cNvSpPr/>
          <p:nvPr/>
        </p:nvSpPr>
        <p:spPr>
          <a:xfrm>
            <a:off x="158699" y="1484784"/>
            <a:ext cx="8856984" cy="1754326"/>
          </a:xfrm>
          <a:prstGeom prst="rect">
            <a:avLst/>
          </a:prstGeom>
        </p:spPr>
        <p:txBody>
          <a:bodyPr wrap="square">
            <a:spAutoFit/>
          </a:bodyPr>
          <a:lstStyle/>
          <a:p>
            <a:pPr algn="just"/>
            <a:r>
              <a:rPr lang="fr-FR" b="1" dirty="0" smtClean="0">
                <a:latin typeface="VAGRounded-Thin" pitchFamily="82" charset="0"/>
              </a:rPr>
              <a:t>En avril, toute l’équipe a eu la chance de rencontrer le chanteur M lors d’une répétition au sein du Trianon à Paris. 2 </a:t>
            </a:r>
            <a:r>
              <a:rPr lang="fr-FR" b="1" dirty="0">
                <a:latin typeface="VAGRounded-Thin" pitchFamily="82" charset="0"/>
              </a:rPr>
              <a:t>heures de </a:t>
            </a:r>
            <a:r>
              <a:rPr lang="fr-FR" b="1" dirty="0" smtClean="0">
                <a:latin typeface="VAGRounded-Thin" pitchFamily="82" charset="0"/>
              </a:rPr>
              <a:t>Pur </a:t>
            </a:r>
            <a:r>
              <a:rPr lang="fr-FR" b="1" dirty="0">
                <a:latin typeface="VAGRounded-Thin" pitchFamily="82" charset="0"/>
              </a:rPr>
              <a:t>Bonheur... </a:t>
            </a:r>
          </a:p>
          <a:p>
            <a:pPr algn="just"/>
            <a:r>
              <a:rPr lang="fr-FR" b="1" dirty="0" smtClean="0">
                <a:latin typeface="VAGRounded-Thin" pitchFamily="82" charset="0"/>
              </a:rPr>
              <a:t>45 </a:t>
            </a:r>
            <a:r>
              <a:rPr lang="fr-FR" b="1" dirty="0">
                <a:latin typeface="VAGRounded-Thin" pitchFamily="82" charset="0"/>
              </a:rPr>
              <a:t>minutes de musique et de </a:t>
            </a:r>
            <a:r>
              <a:rPr lang="fr-FR" b="1" dirty="0" smtClean="0">
                <a:latin typeface="VAGRounded-Thin" pitchFamily="82" charset="0"/>
              </a:rPr>
              <a:t>répétions…</a:t>
            </a:r>
            <a:endParaRPr lang="fr-FR" b="1" dirty="0">
              <a:latin typeface="VAGRounded-Thin" pitchFamily="82" charset="0"/>
            </a:endParaRPr>
          </a:p>
          <a:p>
            <a:pPr algn="just"/>
            <a:r>
              <a:rPr lang="fr-FR" b="1" dirty="0" smtClean="0">
                <a:latin typeface="VAGRounded-Thin" pitchFamily="82" charset="0"/>
              </a:rPr>
              <a:t>Des </a:t>
            </a:r>
            <a:r>
              <a:rPr lang="fr-FR" b="1" dirty="0">
                <a:latin typeface="VAGRounded-Thin" pitchFamily="82" charset="0"/>
              </a:rPr>
              <a:t>coucous, des échanges, des chansons, des séances de </a:t>
            </a:r>
            <a:r>
              <a:rPr lang="fr-FR" b="1" dirty="0" smtClean="0">
                <a:latin typeface="VAGRounded-Thin" pitchFamily="82" charset="0"/>
              </a:rPr>
              <a:t>dédicaces</a:t>
            </a:r>
            <a:r>
              <a:rPr lang="fr-FR" b="1" dirty="0">
                <a:latin typeface="VAGRounded-Thin" pitchFamily="82" charset="0"/>
              </a:rPr>
              <a:t>, des conseils avec les musiciens... Une Noémie </a:t>
            </a:r>
            <a:r>
              <a:rPr lang="fr-FR" b="1" dirty="0" smtClean="0">
                <a:latin typeface="VAGRounded-Thin" pitchFamily="82" charset="0"/>
              </a:rPr>
              <a:t>exceptionnelle </a:t>
            </a:r>
            <a:r>
              <a:rPr lang="fr-FR" b="1" dirty="0">
                <a:latin typeface="VAGRounded-Thin" pitchFamily="82" charset="0"/>
              </a:rPr>
              <a:t>qui a chanté avec M, et qui nous a tous beaucoup </a:t>
            </a:r>
            <a:r>
              <a:rPr lang="fr-FR" b="1" dirty="0" smtClean="0">
                <a:latin typeface="VAGRounded-Thin" pitchFamily="82" charset="0"/>
              </a:rPr>
              <a:t>émus </a:t>
            </a:r>
            <a:r>
              <a:rPr lang="fr-FR" b="1" dirty="0">
                <a:latin typeface="VAGRounded-Thin" pitchFamily="82" charset="0"/>
              </a:rPr>
              <a:t>! </a:t>
            </a:r>
            <a:r>
              <a:rPr lang="fr-FR" b="1" dirty="0" smtClean="0">
                <a:latin typeface="VAGRounded-Thin" pitchFamily="82" charset="0"/>
              </a:rPr>
              <a:t>Bravo Noémie</a:t>
            </a:r>
            <a:r>
              <a:rPr lang="fr-FR" b="1" dirty="0">
                <a:latin typeface="VAGRounded-Thin" pitchFamily="82" charset="0"/>
              </a:rPr>
              <a:t>, tu peux être sacrement fière de </a:t>
            </a:r>
            <a:r>
              <a:rPr lang="fr-FR" b="1" dirty="0" smtClean="0">
                <a:latin typeface="VAGRounded-Thin" pitchFamily="82" charset="0"/>
              </a:rPr>
              <a:t>toi ! </a:t>
            </a:r>
            <a:endParaRPr lang="fr-FR" b="1" dirty="0">
              <a:latin typeface="VAGRounded-Thin" pitchFamily="82" charset="0"/>
            </a:endParaRPr>
          </a:p>
        </p:txBody>
      </p:sp>
      <p:pic>
        <p:nvPicPr>
          <p:cNvPr id="7" name="Image 6"/>
          <p:cNvPicPr>
            <a:picLocks noChangeAspect="1"/>
          </p:cNvPicPr>
          <p:nvPr/>
        </p:nvPicPr>
        <p:blipFill rotWithShape="1">
          <a:blip r:embed="rId2" cstate="print">
            <a:extLst>
              <a:ext uri="{28A0092B-C50C-407E-A947-70E740481C1C}">
                <a14:useLocalDpi xmlns:a14="http://schemas.microsoft.com/office/drawing/2010/main" val="0"/>
              </a:ext>
            </a:extLst>
          </a:blip>
          <a:srcRect t="11124"/>
          <a:stretch/>
        </p:blipFill>
        <p:spPr>
          <a:xfrm>
            <a:off x="683568" y="3352266"/>
            <a:ext cx="3348844" cy="2232247"/>
          </a:xfrm>
          <a:prstGeom prst="rect">
            <a:avLst/>
          </a:prstGeom>
        </p:spPr>
      </p:pic>
      <p:pic>
        <p:nvPicPr>
          <p:cNvPr id="8" name="Image 7"/>
          <p:cNvPicPr>
            <a:picLocks noChangeAspect="1"/>
          </p:cNvPicPr>
          <p:nvPr/>
        </p:nvPicPr>
        <p:blipFill rotWithShape="1">
          <a:blip r:embed="rId3">
            <a:extLst>
              <a:ext uri="{28A0092B-C50C-407E-A947-70E740481C1C}">
                <a14:useLocalDpi xmlns:a14="http://schemas.microsoft.com/office/drawing/2010/main" val="0"/>
              </a:ext>
            </a:extLst>
          </a:blip>
          <a:srcRect t="26464" r="3400" b="9620"/>
          <a:stretch/>
        </p:blipFill>
        <p:spPr>
          <a:xfrm>
            <a:off x="5393632" y="3463251"/>
            <a:ext cx="3622051" cy="3195377"/>
          </a:xfrm>
          <a:prstGeom prst="rect">
            <a:avLst/>
          </a:prstGeom>
        </p:spPr>
      </p:pic>
      <p:sp>
        <p:nvSpPr>
          <p:cNvPr id="9" name="Rectangle 8"/>
          <p:cNvSpPr/>
          <p:nvPr/>
        </p:nvSpPr>
        <p:spPr>
          <a:xfrm>
            <a:off x="158699" y="5735298"/>
            <a:ext cx="4989365" cy="923330"/>
          </a:xfrm>
          <a:prstGeom prst="rect">
            <a:avLst/>
          </a:prstGeom>
        </p:spPr>
        <p:txBody>
          <a:bodyPr wrap="square">
            <a:spAutoFit/>
          </a:bodyPr>
          <a:lstStyle/>
          <a:p>
            <a:pPr algn="just"/>
            <a:r>
              <a:rPr lang="fr-FR" b="1" dirty="0" smtClean="0">
                <a:solidFill>
                  <a:srgbClr val="C30066"/>
                </a:solidFill>
                <a:latin typeface="VAGRounded-Thin" pitchFamily="82" charset="0"/>
              </a:rPr>
              <a:t>On a parlé de nous : vendredi </a:t>
            </a:r>
            <a:r>
              <a:rPr lang="fr-FR" b="1" dirty="0">
                <a:solidFill>
                  <a:srgbClr val="C30066"/>
                </a:solidFill>
                <a:latin typeface="VAGRounded-Thin" pitchFamily="82" charset="0"/>
              </a:rPr>
              <a:t>29 mars, sur BFM TV pour voir cette </a:t>
            </a:r>
            <a:r>
              <a:rPr lang="fr-FR" b="1" dirty="0" smtClean="0">
                <a:solidFill>
                  <a:srgbClr val="C30066"/>
                </a:solidFill>
                <a:latin typeface="VAGRounded-Thin" pitchFamily="82" charset="0"/>
              </a:rPr>
              <a:t>magnifique </a:t>
            </a:r>
            <a:r>
              <a:rPr lang="fr-FR" b="1" dirty="0">
                <a:solidFill>
                  <a:srgbClr val="C30066"/>
                </a:solidFill>
                <a:latin typeface="VAGRounded-Thin" pitchFamily="82" charset="0"/>
              </a:rPr>
              <a:t>rencontre </a:t>
            </a:r>
            <a:r>
              <a:rPr lang="fr-FR" b="1" dirty="0" smtClean="0">
                <a:solidFill>
                  <a:srgbClr val="C30066"/>
                </a:solidFill>
                <a:latin typeface="VAGRounded-Thin" pitchFamily="82" charset="0"/>
              </a:rPr>
              <a:t>mais </a:t>
            </a:r>
            <a:r>
              <a:rPr lang="fr-FR" b="1" dirty="0">
                <a:solidFill>
                  <a:srgbClr val="C30066"/>
                </a:solidFill>
                <a:latin typeface="VAGRounded-Thin" pitchFamily="82" charset="0"/>
              </a:rPr>
              <a:t>aussi sur le journal de </a:t>
            </a:r>
            <a:r>
              <a:rPr lang="fr-FR" b="1" dirty="0" smtClean="0">
                <a:solidFill>
                  <a:srgbClr val="C30066"/>
                </a:solidFill>
                <a:latin typeface="VAGRounded-Thin" pitchFamily="82" charset="0"/>
              </a:rPr>
              <a:t>M6. </a:t>
            </a:r>
            <a:endParaRPr lang="fr-FR" b="1" dirty="0">
              <a:solidFill>
                <a:srgbClr val="C30066"/>
              </a:solidFill>
              <a:latin typeface="VAGRounded-Thin" pitchFamily="82" charset="0"/>
            </a:endParaRPr>
          </a:p>
        </p:txBody>
      </p:sp>
    </p:spTree>
    <p:extLst>
      <p:ext uri="{BB962C8B-B14F-4D97-AF65-F5344CB8AC3E}">
        <p14:creationId xmlns:p14="http://schemas.microsoft.com/office/powerpoint/2010/main" val="3924468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631" y="3861048"/>
            <a:ext cx="7952817" cy="2974130"/>
          </a:xfrm>
          <a:prstGeom prst="rect">
            <a:avLst/>
          </a:prstGeom>
        </p:spPr>
      </p:pic>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r="9920"/>
          <a:stretch/>
        </p:blipFill>
        <p:spPr>
          <a:xfrm>
            <a:off x="4922781" y="260648"/>
            <a:ext cx="3973363" cy="3418803"/>
          </a:xfrm>
          <a:prstGeom prst="rect">
            <a:avLst/>
          </a:prstGeom>
          <a:ln>
            <a:noFill/>
          </a:ln>
          <a:effectLst/>
        </p:spPr>
      </p:pic>
      <p:sp>
        <p:nvSpPr>
          <p:cNvPr id="5" name="ZoneTexte 4"/>
          <p:cNvSpPr txBox="1"/>
          <p:nvPr/>
        </p:nvSpPr>
        <p:spPr>
          <a:xfrm>
            <a:off x="251520" y="972016"/>
            <a:ext cx="4896544" cy="1754326"/>
          </a:xfrm>
          <a:prstGeom prst="rect">
            <a:avLst/>
          </a:prstGeom>
          <a:noFill/>
        </p:spPr>
        <p:txBody>
          <a:bodyPr wrap="square" rtlCol="0">
            <a:spAutoFit/>
          </a:bodyPr>
          <a:lstStyle/>
          <a:p>
            <a:pPr algn="ctr"/>
            <a:r>
              <a:rPr lang="fr-FR" sz="5400" b="1" dirty="0" smtClean="0">
                <a:latin typeface="VAGRounded-Bold" pitchFamily="82" charset="0"/>
              </a:rPr>
              <a:t>JOYEUX </a:t>
            </a:r>
          </a:p>
          <a:p>
            <a:pPr algn="ctr"/>
            <a:r>
              <a:rPr lang="fr-FR" sz="5400" b="1" dirty="0" smtClean="0">
                <a:latin typeface="VAGRounded-Bold" pitchFamily="82" charset="0"/>
              </a:rPr>
              <a:t>ANNIVERSAIRE</a:t>
            </a:r>
            <a:endParaRPr lang="fr-FR" sz="5400" b="1" dirty="0">
              <a:latin typeface="VAGRounded-Bold" pitchFamily="82" charset="0"/>
            </a:endParaRPr>
          </a:p>
        </p:txBody>
      </p:sp>
    </p:spTree>
    <p:extLst>
      <p:ext uri="{BB962C8B-B14F-4D97-AF65-F5344CB8AC3E}">
        <p14:creationId xmlns:p14="http://schemas.microsoft.com/office/powerpoint/2010/main" val="1788101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188640"/>
            <a:ext cx="7920880" cy="1224136"/>
          </a:xfrm>
          <a:prstGeom prst="rect">
            <a:avLst/>
          </a:prstGeom>
          <a:solidFill>
            <a:srgbClr val="96BF0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smtClean="0">
                <a:latin typeface="VAGRounded-Bold" pitchFamily="82" charset="0"/>
              </a:rPr>
              <a:t>LE SPORT, AU CŒUR DE NOS ACTIONS ! </a:t>
            </a:r>
            <a:endParaRPr lang="fr-FR" sz="4000" dirty="0">
              <a:latin typeface="VAGRounded-Bold" pitchFamily="82" charset="0"/>
            </a:endParaRPr>
          </a:p>
        </p:txBody>
      </p:sp>
      <p:sp>
        <p:nvSpPr>
          <p:cNvPr id="5" name="ZoneTexte 4"/>
          <p:cNvSpPr txBox="1"/>
          <p:nvPr/>
        </p:nvSpPr>
        <p:spPr>
          <a:xfrm>
            <a:off x="107504" y="1571810"/>
            <a:ext cx="6624736" cy="830997"/>
          </a:xfrm>
          <a:prstGeom prst="rect">
            <a:avLst/>
          </a:prstGeom>
          <a:noFill/>
        </p:spPr>
        <p:txBody>
          <a:bodyPr wrap="square" rtlCol="0">
            <a:spAutoFit/>
          </a:bodyPr>
          <a:lstStyle/>
          <a:p>
            <a:pPr algn="just"/>
            <a:r>
              <a:rPr lang="fr-FR" sz="1600" b="1" dirty="0" smtClean="0">
                <a:latin typeface="VAGRounded-Thin" pitchFamily="82" charset="0"/>
              </a:rPr>
              <a:t>Pour la deuxième année consécutive, 2 motos ont été customisées avec le logo de l’association à l’occasion des 24H DU MANS MOTO! </a:t>
            </a:r>
          </a:p>
          <a:p>
            <a:pPr algn="just"/>
            <a:r>
              <a:rPr lang="fr-FR" sz="1600" b="1" dirty="0" smtClean="0">
                <a:latin typeface="VAGRounded-Thin" pitchFamily="82" charset="0"/>
              </a:rPr>
              <a:t>Merci à la Team </a:t>
            </a:r>
            <a:r>
              <a:rPr lang="fr-FR" sz="1600" b="1" dirty="0" err="1" smtClean="0">
                <a:latin typeface="VAGRounded-Thin" pitchFamily="82" charset="0"/>
              </a:rPr>
              <a:t>Cognage</a:t>
            </a:r>
            <a:r>
              <a:rPr lang="fr-FR" sz="1600" b="1" dirty="0" smtClean="0">
                <a:latin typeface="VAGRounded-Thin" pitchFamily="82" charset="0"/>
              </a:rPr>
              <a:t> pour votre soutien ! </a:t>
            </a:r>
            <a:endParaRPr lang="fr-FR" sz="1600" b="1" dirty="0">
              <a:latin typeface="VAGRounded-Thin" pitchFamily="82" charset="0"/>
            </a:endParaRPr>
          </a:p>
        </p:txBody>
      </p:sp>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l="7980" t="33333" r="25488"/>
          <a:stretch/>
        </p:blipFill>
        <p:spPr>
          <a:xfrm>
            <a:off x="6952309" y="1571810"/>
            <a:ext cx="1929048" cy="2577270"/>
          </a:xfrm>
          <a:prstGeom prst="rect">
            <a:avLst/>
          </a:prstGeom>
        </p:spPr>
      </p:pic>
      <p:sp>
        <p:nvSpPr>
          <p:cNvPr id="7" name="ZoneTexte 6"/>
          <p:cNvSpPr txBox="1"/>
          <p:nvPr/>
        </p:nvSpPr>
        <p:spPr>
          <a:xfrm>
            <a:off x="107504" y="2514301"/>
            <a:ext cx="6840760" cy="830997"/>
          </a:xfrm>
          <a:prstGeom prst="rect">
            <a:avLst/>
          </a:prstGeom>
          <a:noFill/>
        </p:spPr>
        <p:txBody>
          <a:bodyPr wrap="square" rtlCol="0">
            <a:spAutoFit/>
          </a:bodyPr>
          <a:lstStyle/>
          <a:p>
            <a:pPr algn="just"/>
            <a:r>
              <a:rPr lang="fr-FR" sz="1600" b="1" dirty="0" smtClean="0">
                <a:solidFill>
                  <a:srgbClr val="C30066"/>
                </a:solidFill>
                <a:latin typeface="VAGRounded-Thin" pitchFamily="82" charset="0"/>
              </a:rPr>
              <a:t>En juin, on a organisé une vente de tee-shirts running au profit de l’association . Ce projet a été une réussite et nous tenons à remercier nos deux sponsors : </a:t>
            </a:r>
            <a:r>
              <a:rPr lang="fr-FR" sz="1600" b="1" dirty="0" err="1" smtClean="0">
                <a:solidFill>
                  <a:srgbClr val="C30066"/>
                </a:solidFill>
                <a:latin typeface="VAGRounded-Thin" pitchFamily="82" charset="0"/>
              </a:rPr>
              <a:t>Jobin</a:t>
            </a:r>
            <a:r>
              <a:rPr lang="fr-FR" sz="1600" b="1" dirty="0" smtClean="0">
                <a:solidFill>
                  <a:srgbClr val="C30066"/>
                </a:solidFill>
                <a:latin typeface="VAGRounded-Thin" pitchFamily="82" charset="0"/>
              </a:rPr>
              <a:t> Live et </a:t>
            </a:r>
            <a:r>
              <a:rPr lang="fr-FR" sz="1600" b="1" dirty="0" err="1" smtClean="0">
                <a:solidFill>
                  <a:srgbClr val="C30066"/>
                </a:solidFill>
                <a:latin typeface="VAGRounded-Thin" pitchFamily="82" charset="0"/>
              </a:rPr>
              <a:t>Hepartex</a:t>
            </a:r>
            <a:r>
              <a:rPr lang="fr-FR" sz="1600" b="1" dirty="0" smtClean="0">
                <a:solidFill>
                  <a:srgbClr val="C30066"/>
                </a:solidFill>
                <a:latin typeface="VAGRounded-Thin" pitchFamily="82" charset="0"/>
              </a:rPr>
              <a:t>. MERCI ! </a:t>
            </a:r>
            <a:endParaRPr lang="fr-FR" sz="1600" b="1" dirty="0">
              <a:solidFill>
                <a:srgbClr val="C30066"/>
              </a:solidFill>
              <a:latin typeface="VAGRounded-Thin" pitchFamily="82" charset="0"/>
            </a:endParaRPr>
          </a:p>
        </p:txBody>
      </p:sp>
      <p:sp>
        <p:nvSpPr>
          <p:cNvPr id="8" name="ZoneTexte 7"/>
          <p:cNvSpPr txBox="1"/>
          <p:nvPr/>
        </p:nvSpPr>
        <p:spPr>
          <a:xfrm>
            <a:off x="81817" y="3405987"/>
            <a:ext cx="6840760" cy="830997"/>
          </a:xfrm>
          <a:prstGeom prst="rect">
            <a:avLst/>
          </a:prstGeom>
          <a:noFill/>
        </p:spPr>
        <p:txBody>
          <a:bodyPr wrap="square" rtlCol="0">
            <a:spAutoFit/>
          </a:bodyPr>
          <a:lstStyle/>
          <a:p>
            <a:pPr algn="just"/>
            <a:r>
              <a:rPr lang="fr-FR" sz="1600" b="1" dirty="0" smtClean="0">
                <a:latin typeface="VAGRounded-Thin" pitchFamily="82" charset="0"/>
              </a:rPr>
              <a:t>Les 29 et 30 juin, la Team </a:t>
            </a:r>
            <a:r>
              <a:rPr lang="fr-FR" sz="1600" b="1" dirty="0" err="1" smtClean="0">
                <a:latin typeface="VAGRounded-Thin" pitchFamily="82" charset="0"/>
              </a:rPr>
              <a:t>Ardréchas</a:t>
            </a:r>
            <a:r>
              <a:rPr lang="fr-FR" sz="1600" b="1" dirty="0" smtClean="0">
                <a:latin typeface="VAGRounded-Thin" pitchFamily="82" charset="0"/>
              </a:rPr>
              <a:t> a organisé une course des Baroudeurs à Colmiane. Rires, rencontres chaleureuses et bonne ambiance ont rythmé ce week-end. </a:t>
            </a:r>
            <a:endParaRPr lang="fr-FR" sz="1600" b="1" dirty="0">
              <a:latin typeface="VAGRounded-Thin" pitchFamily="82" charset="0"/>
            </a:endParaRPr>
          </a:p>
        </p:txBody>
      </p:sp>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t="13667" b="15928"/>
          <a:stretch/>
        </p:blipFill>
        <p:spPr>
          <a:xfrm>
            <a:off x="565060" y="4483205"/>
            <a:ext cx="4126601" cy="2179015"/>
          </a:xfrm>
          <a:prstGeom prst="rect">
            <a:avLst/>
          </a:prstGeom>
        </p:spPr>
      </p:pic>
      <p:pic>
        <p:nvPicPr>
          <p:cNvPr id="11" name="Image 10"/>
          <p:cNvPicPr>
            <a:picLocks noChangeAspect="1"/>
          </p:cNvPicPr>
          <p:nvPr/>
        </p:nvPicPr>
        <p:blipFill rotWithShape="1">
          <a:blip r:embed="rId4">
            <a:extLst>
              <a:ext uri="{28A0092B-C50C-407E-A947-70E740481C1C}">
                <a14:useLocalDpi xmlns:a14="http://schemas.microsoft.com/office/drawing/2010/main" val="0"/>
              </a:ext>
            </a:extLst>
          </a:blip>
          <a:srcRect l="14034" t="6704" r="24943" b="6980"/>
          <a:stretch/>
        </p:blipFill>
        <p:spPr>
          <a:xfrm>
            <a:off x="5689330" y="4341675"/>
            <a:ext cx="2303912" cy="2433948"/>
          </a:xfrm>
          <a:prstGeom prst="rect">
            <a:avLst/>
          </a:prstGeom>
        </p:spPr>
      </p:pic>
    </p:spTree>
    <p:extLst>
      <p:ext uri="{BB962C8B-B14F-4D97-AF65-F5344CB8AC3E}">
        <p14:creationId xmlns:p14="http://schemas.microsoft.com/office/powerpoint/2010/main" val="3983127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51520" y="4653136"/>
            <a:ext cx="8625617" cy="1754326"/>
          </a:xfrm>
          <a:prstGeom prst="rect">
            <a:avLst/>
          </a:prstGeom>
          <a:noFill/>
        </p:spPr>
        <p:txBody>
          <a:bodyPr wrap="square" rtlCol="0">
            <a:spAutoFit/>
          </a:bodyPr>
          <a:lstStyle/>
          <a:p>
            <a:pPr algn="just"/>
            <a:r>
              <a:rPr lang="fr-FR" b="1" dirty="0" smtClean="0">
                <a:solidFill>
                  <a:srgbClr val="C30066"/>
                </a:solidFill>
                <a:latin typeface="VAGRounded-Thin" pitchFamily="82" charset="0"/>
              </a:rPr>
              <a:t>Merci à Nathalie qui a organisé le Cyclo Cross National de </a:t>
            </a:r>
            <a:r>
              <a:rPr lang="fr-FR" b="1" dirty="0" err="1" smtClean="0">
                <a:solidFill>
                  <a:srgbClr val="C30066"/>
                </a:solidFill>
                <a:latin typeface="VAGRounded-Thin" pitchFamily="82" charset="0"/>
              </a:rPr>
              <a:t>Jabelines</a:t>
            </a:r>
            <a:r>
              <a:rPr lang="fr-FR" b="1" dirty="0" smtClean="0">
                <a:solidFill>
                  <a:srgbClr val="C30066"/>
                </a:solidFill>
                <a:latin typeface="VAGRounded-Thin" pitchFamily="82" charset="0"/>
              </a:rPr>
              <a:t>.</a:t>
            </a:r>
            <a:r>
              <a:rPr lang="fr-FR" b="1" dirty="0">
                <a:solidFill>
                  <a:srgbClr val="C30066"/>
                </a:solidFill>
                <a:latin typeface="VAGRounded-Thin" pitchFamily="82" charset="0"/>
              </a:rPr>
              <a:t> </a:t>
            </a:r>
          </a:p>
          <a:p>
            <a:pPr algn="just"/>
            <a:r>
              <a:rPr lang="fr-FR" b="1" dirty="0">
                <a:solidFill>
                  <a:srgbClr val="C30066"/>
                </a:solidFill>
                <a:latin typeface="VAGRounded-Thin" pitchFamily="82" charset="0"/>
              </a:rPr>
              <a:t>Pour la 3ème année consécutive, </a:t>
            </a:r>
            <a:r>
              <a:rPr lang="fr-FR" b="1" dirty="0" smtClean="0">
                <a:solidFill>
                  <a:srgbClr val="C30066"/>
                </a:solidFill>
                <a:latin typeface="VAGRounded-Thin" pitchFamily="82" charset="0"/>
              </a:rPr>
              <a:t>un stand a été tenu </a:t>
            </a:r>
            <a:r>
              <a:rPr lang="fr-FR" b="1" dirty="0">
                <a:solidFill>
                  <a:srgbClr val="C30066"/>
                </a:solidFill>
                <a:latin typeface="VAGRounded-Thin" pitchFamily="82" charset="0"/>
              </a:rPr>
              <a:t>pour informer le public </a:t>
            </a:r>
            <a:r>
              <a:rPr lang="fr-FR" b="1" dirty="0" smtClean="0">
                <a:solidFill>
                  <a:srgbClr val="C30066"/>
                </a:solidFill>
                <a:latin typeface="VAGRounded-Thin" pitchFamily="82" charset="0"/>
              </a:rPr>
              <a:t>sur </a:t>
            </a:r>
            <a:r>
              <a:rPr lang="fr-FR" b="1" dirty="0">
                <a:solidFill>
                  <a:srgbClr val="C30066"/>
                </a:solidFill>
                <a:latin typeface="VAGRounded-Thin" pitchFamily="82" charset="0"/>
              </a:rPr>
              <a:t>le syndrome de Williams. Nous </a:t>
            </a:r>
            <a:r>
              <a:rPr lang="fr-FR" b="1" dirty="0" smtClean="0">
                <a:solidFill>
                  <a:srgbClr val="C30066"/>
                </a:solidFill>
                <a:latin typeface="VAGRounded-Thin" pitchFamily="82" charset="0"/>
              </a:rPr>
              <a:t>avons </a:t>
            </a:r>
            <a:r>
              <a:rPr lang="fr-FR" b="1" dirty="0">
                <a:solidFill>
                  <a:srgbClr val="C30066"/>
                </a:solidFill>
                <a:latin typeface="VAGRounded-Thin" pitchFamily="82" charset="0"/>
              </a:rPr>
              <a:t>eu la visite de Miss Paris 2012 </a:t>
            </a:r>
            <a:r>
              <a:rPr lang="fr-FR" b="1" dirty="0" smtClean="0">
                <a:solidFill>
                  <a:srgbClr val="C30066"/>
                </a:solidFill>
                <a:latin typeface="VAGRounded-Thin" pitchFamily="82" charset="0"/>
              </a:rPr>
              <a:t>et </a:t>
            </a:r>
            <a:r>
              <a:rPr lang="fr-FR" b="1" dirty="0">
                <a:solidFill>
                  <a:srgbClr val="C30066"/>
                </a:solidFill>
                <a:latin typeface="VAGRounded-Thin" pitchFamily="82" charset="0"/>
              </a:rPr>
              <a:t>de plusieurs élus locaux </a:t>
            </a:r>
            <a:r>
              <a:rPr lang="fr-FR" b="1" dirty="0" smtClean="0">
                <a:solidFill>
                  <a:srgbClr val="C30066"/>
                </a:solidFill>
                <a:latin typeface="VAGRounded-Thin" pitchFamily="82" charset="0"/>
              </a:rPr>
              <a:t>! Un </a:t>
            </a:r>
            <a:r>
              <a:rPr lang="fr-FR" b="1" dirty="0">
                <a:solidFill>
                  <a:srgbClr val="C30066"/>
                </a:solidFill>
                <a:latin typeface="VAGRounded-Thin" pitchFamily="82" charset="0"/>
              </a:rPr>
              <a:t>moment fort d’affluence reste la </a:t>
            </a:r>
            <a:r>
              <a:rPr lang="fr-FR" b="1" dirty="0" smtClean="0">
                <a:solidFill>
                  <a:srgbClr val="C30066"/>
                </a:solidFill>
                <a:latin typeface="VAGRounded-Thin" pitchFamily="82" charset="0"/>
              </a:rPr>
              <a:t>signature </a:t>
            </a:r>
            <a:r>
              <a:rPr lang="fr-FR" b="1" dirty="0">
                <a:solidFill>
                  <a:srgbClr val="C30066"/>
                </a:solidFill>
                <a:latin typeface="VAGRounded-Thin" pitchFamily="82" charset="0"/>
              </a:rPr>
              <a:t>d’autographes de coureurs </a:t>
            </a:r>
            <a:r>
              <a:rPr lang="fr-FR" b="1" dirty="0" smtClean="0">
                <a:solidFill>
                  <a:srgbClr val="C30066"/>
                </a:solidFill>
                <a:latin typeface="VAGRounded-Thin" pitchFamily="82" charset="0"/>
              </a:rPr>
              <a:t>sur </a:t>
            </a:r>
            <a:r>
              <a:rPr lang="fr-FR" b="1" dirty="0">
                <a:solidFill>
                  <a:srgbClr val="C30066"/>
                </a:solidFill>
                <a:latin typeface="VAGRounded-Thin" pitchFamily="82" charset="0"/>
              </a:rPr>
              <a:t>notre stand et en particulier </a:t>
            </a:r>
            <a:r>
              <a:rPr lang="fr-FR" b="1" dirty="0" smtClean="0">
                <a:solidFill>
                  <a:srgbClr val="C30066"/>
                </a:solidFill>
                <a:latin typeface="VAGRounded-Thin" pitchFamily="82" charset="0"/>
              </a:rPr>
              <a:t>d’Arnaud </a:t>
            </a:r>
            <a:r>
              <a:rPr lang="fr-FR" b="1" dirty="0">
                <a:solidFill>
                  <a:srgbClr val="C30066"/>
                </a:solidFill>
                <a:latin typeface="VAGRounded-Thin" pitchFamily="82" charset="0"/>
              </a:rPr>
              <a:t>Démarre</a:t>
            </a:r>
          </a:p>
          <a:p>
            <a:pPr algn="just"/>
            <a:r>
              <a:rPr lang="fr-FR" b="1" dirty="0" smtClean="0">
                <a:solidFill>
                  <a:srgbClr val="C30066"/>
                </a:solidFill>
                <a:latin typeface="VAGRounded-Thin" pitchFamily="82" charset="0"/>
              </a:rPr>
              <a:t>Merci à tout le monde pour ce moment d’exception ! </a:t>
            </a:r>
            <a:endParaRPr lang="fr-FR" b="1" dirty="0">
              <a:solidFill>
                <a:srgbClr val="C30066"/>
              </a:solidFill>
              <a:latin typeface="VAGRounded-Thin" pitchFamily="82" charset="0"/>
            </a:endParaRPr>
          </a:p>
        </p:txBody>
      </p:sp>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t="34417" b="20828"/>
          <a:stretch/>
        </p:blipFill>
        <p:spPr>
          <a:xfrm>
            <a:off x="268823" y="1052736"/>
            <a:ext cx="4407954" cy="2630372"/>
          </a:xfrm>
          <a:prstGeom prst="rect">
            <a:avLst/>
          </a:prstGeom>
        </p:spPr>
      </p:pic>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l="15001" r="12272"/>
          <a:stretch/>
        </p:blipFill>
        <p:spPr>
          <a:xfrm>
            <a:off x="5161617" y="476672"/>
            <a:ext cx="3700775" cy="3816424"/>
          </a:xfrm>
          <a:prstGeom prst="rect">
            <a:avLst/>
          </a:prstGeom>
        </p:spPr>
      </p:pic>
    </p:spTree>
    <p:extLst>
      <p:ext uri="{BB962C8B-B14F-4D97-AF65-F5344CB8AC3E}">
        <p14:creationId xmlns:p14="http://schemas.microsoft.com/office/powerpoint/2010/main" val="1453175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1560" y="188640"/>
            <a:ext cx="7920880" cy="1191072"/>
          </a:xfrm>
          <a:prstGeom prst="rect">
            <a:avLst/>
          </a:prstGeom>
          <a:solidFill>
            <a:srgbClr val="96BF0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smtClean="0">
                <a:latin typeface="VAGRounded-Bold" pitchFamily="82" charset="0"/>
              </a:rPr>
              <a:t>DES FILMS INFORMATIFS SUR LE SYNDROME DE WILLIAMS</a:t>
            </a:r>
            <a:endParaRPr lang="fr-FR" sz="4000" dirty="0">
              <a:latin typeface="VAGRounded-Bold" pitchFamily="82" charset="0"/>
            </a:endParaRPr>
          </a:p>
        </p:txBody>
      </p:sp>
      <p:sp>
        <p:nvSpPr>
          <p:cNvPr id="5" name="ZoneTexte 4"/>
          <p:cNvSpPr txBox="1"/>
          <p:nvPr/>
        </p:nvSpPr>
        <p:spPr>
          <a:xfrm>
            <a:off x="179512" y="1628800"/>
            <a:ext cx="4968552" cy="2031325"/>
          </a:xfrm>
          <a:prstGeom prst="rect">
            <a:avLst/>
          </a:prstGeom>
          <a:noFill/>
        </p:spPr>
        <p:txBody>
          <a:bodyPr wrap="square" rtlCol="0">
            <a:spAutoFit/>
          </a:bodyPr>
          <a:lstStyle/>
          <a:p>
            <a:pPr algn="just"/>
            <a:r>
              <a:rPr lang="fr-FR" b="1" dirty="0" smtClean="0">
                <a:latin typeface="VAGRounded-Thin" pitchFamily="82" charset="0"/>
              </a:rPr>
              <a:t>2013 est une belle année cinématographique. En effet, avec la sortie de Gabrielle, film canadien dont le personnage principal Gabrielle est atteint du syndrome de Williams, on a pu faire connaitre le syndrome.</a:t>
            </a:r>
          </a:p>
          <a:p>
            <a:pPr algn="just"/>
            <a:r>
              <a:rPr lang="fr-FR" b="1" dirty="0" smtClean="0">
                <a:latin typeface="VAGRounded-Thin" pitchFamily="82" charset="0"/>
              </a:rPr>
              <a:t>Suite à cela il y plusieurs projections débats notamment à Caen et Mauriac. </a:t>
            </a:r>
            <a:endParaRPr lang="fr-FR" b="1" dirty="0">
              <a:latin typeface="VAGRounded-Thin" pitchFamily="82" charset="0"/>
            </a:endParaRPr>
          </a:p>
        </p:txBody>
      </p:sp>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l="18788" t="15191" r="25758" b="4809"/>
          <a:stretch/>
        </p:blipFill>
        <p:spPr>
          <a:xfrm>
            <a:off x="5357548" y="1772816"/>
            <a:ext cx="3407255" cy="2764904"/>
          </a:xfrm>
          <a:prstGeom prst="rect">
            <a:avLst/>
          </a:prstGeom>
        </p:spPr>
      </p:pic>
      <p:pic>
        <p:nvPicPr>
          <p:cNvPr id="2050" name="Picture 2" descr="http://www.salk.edu/insidesalk/images/1211/1211-embra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514" y="3878958"/>
            <a:ext cx="1840235" cy="2780269"/>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2467780" y="4863008"/>
            <a:ext cx="6064659" cy="1200329"/>
          </a:xfrm>
          <a:prstGeom prst="rect">
            <a:avLst/>
          </a:prstGeom>
          <a:noFill/>
        </p:spPr>
        <p:txBody>
          <a:bodyPr wrap="square" rtlCol="0">
            <a:spAutoFit/>
          </a:bodyPr>
          <a:lstStyle/>
          <a:p>
            <a:pPr algn="just"/>
            <a:r>
              <a:rPr lang="fr-FR" b="1" dirty="0" smtClean="0">
                <a:solidFill>
                  <a:srgbClr val="C30066"/>
                </a:solidFill>
                <a:latin typeface="VAGRounded-Thin" pitchFamily="82" charset="0"/>
              </a:rPr>
              <a:t>L’Association a finalisé avec une autre association belge du syndrome de Williams, le sous-titrage du film américain « </a:t>
            </a:r>
            <a:r>
              <a:rPr lang="fr-FR" b="1" dirty="0" err="1" smtClean="0">
                <a:solidFill>
                  <a:srgbClr val="C30066"/>
                </a:solidFill>
                <a:latin typeface="VAGRounded-Thin" pitchFamily="82" charset="0"/>
              </a:rPr>
              <a:t>Embraceable</a:t>
            </a:r>
            <a:r>
              <a:rPr lang="fr-FR" b="1" dirty="0" smtClean="0">
                <a:solidFill>
                  <a:srgbClr val="C30066"/>
                </a:solidFill>
                <a:latin typeface="VAGRounded-Thin" pitchFamily="82" charset="0"/>
              </a:rPr>
              <a:t> » qui parle du syndrome de Williams. </a:t>
            </a:r>
            <a:endParaRPr lang="fr-FR" b="1" dirty="0">
              <a:solidFill>
                <a:srgbClr val="C30066"/>
              </a:solidFill>
              <a:latin typeface="VAGRounded-Thin" pitchFamily="82" charset="0"/>
            </a:endParaRPr>
          </a:p>
        </p:txBody>
      </p:sp>
    </p:spTree>
    <p:extLst>
      <p:ext uri="{BB962C8B-B14F-4D97-AF65-F5344CB8AC3E}">
        <p14:creationId xmlns:p14="http://schemas.microsoft.com/office/powerpoint/2010/main" val="4063689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1560" y="260648"/>
            <a:ext cx="7848872" cy="1296144"/>
          </a:xfrm>
          <a:prstGeom prst="rect">
            <a:avLst/>
          </a:prstGeom>
          <a:solidFill>
            <a:srgbClr val="96BF0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smtClean="0">
                <a:latin typeface="VAGRounded-Bold" pitchFamily="82" charset="0"/>
              </a:rPr>
              <a:t>DES LIVRES POUR FAIRE CONNAITRE LE SYNDROME</a:t>
            </a:r>
            <a:endParaRPr lang="fr-FR" sz="4000" dirty="0">
              <a:latin typeface="VAGRounded-Bold" pitchFamily="82" charset="0"/>
            </a:endParaRPr>
          </a:p>
        </p:txBody>
      </p:sp>
      <p:sp>
        <p:nvSpPr>
          <p:cNvPr id="5" name="ZoneTexte 4"/>
          <p:cNvSpPr txBox="1"/>
          <p:nvPr/>
        </p:nvSpPr>
        <p:spPr>
          <a:xfrm>
            <a:off x="0" y="1705316"/>
            <a:ext cx="5796136" cy="2862322"/>
          </a:xfrm>
          <a:prstGeom prst="rect">
            <a:avLst/>
          </a:prstGeom>
          <a:noFill/>
        </p:spPr>
        <p:txBody>
          <a:bodyPr wrap="square" rtlCol="0">
            <a:spAutoFit/>
          </a:bodyPr>
          <a:lstStyle/>
          <a:p>
            <a:pPr algn="just"/>
            <a:r>
              <a:rPr lang="fr-FR" b="1" dirty="0" smtClean="0">
                <a:latin typeface="VAGRounded-Thin" pitchFamily="82" charset="0"/>
              </a:rPr>
              <a:t>En 2013, on a commencé l’aventure d’</a:t>
            </a:r>
            <a:r>
              <a:rPr lang="fr-FR" b="1" dirty="0" err="1" smtClean="0">
                <a:latin typeface="VAGRounded-Thin" pitchFamily="82" charset="0"/>
              </a:rPr>
              <a:t>Azuro</a:t>
            </a:r>
            <a:r>
              <a:rPr lang="fr-FR" b="1" dirty="0" smtClean="0">
                <a:latin typeface="VAGRounded-Thin" pitchFamily="82" charset="0"/>
              </a:rPr>
              <a:t> ce petit dragon différent des autres car il est bleu et qu’il ne crache pas de feu. Il va </a:t>
            </a:r>
            <a:r>
              <a:rPr lang="fr-FR" b="1" dirty="0">
                <a:latin typeface="VAGRounded-Thin" pitchFamily="82" charset="0"/>
              </a:rPr>
              <a:t>finir par trouver sa voie auprès des humains ! </a:t>
            </a:r>
            <a:endParaRPr lang="fr-FR" b="1" dirty="0" smtClean="0">
              <a:latin typeface="VAGRounded-Thin" pitchFamily="82" charset="0"/>
            </a:endParaRPr>
          </a:p>
          <a:p>
            <a:pPr algn="just"/>
            <a:r>
              <a:rPr lang="fr-FR" b="1" dirty="0" smtClean="0">
                <a:latin typeface="VAGRounded-Thin" pitchFamily="82" charset="0"/>
              </a:rPr>
              <a:t>Un </a:t>
            </a:r>
            <a:r>
              <a:rPr lang="fr-FR" b="1" dirty="0">
                <a:latin typeface="VAGRounded-Thin" pitchFamily="82" charset="0"/>
              </a:rPr>
              <a:t>grand album qui traite de la différence et de l'autonomie</a:t>
            </a:r>
            <a:r>
              <a:rPr lang="fr-FR" b="1" dirty="0" smtClean="0">
                <a:latin typeface="VAGRounded-Thin" pitchFamily="82" charset="0"/>
              </a:rPr>
              <a:t>.</a:t>
            </a:r>
          </a:p>
          <a:p>
            <a:pPr algn="just"/>
            <a:r>
              <a:rPr lang="fr-FR" b="1" dirty="0" smtClean="0">
                <a:latin typeface="VAGRounded-Thin" pitchFamily="82" charset="0"/>
              </a:rPr>
              <a:t>Olivier Souillé qui est de Maisons Lafitte a voulu continuer l’histoire avec des petits issus de l’école maternelle à travers un album contenant des dessins réalisés par des petits </a:t>
            </a:r>
            <a:r>
              <a:rPr lang="fr-FR" b="1" dirty="0" err="1" smtClean="0">
                <a:latin typeface="VAGRounded-Thin" pitchFamily="82" charset="0"/>
              </a:rPr>
              <a:t>mansonniens</a:t>
            </a:r>
            <a:r>
              <a:rPr lang="fr-FR" b="1" dirty="0" smtClean="0">
                <a:latin typeface="VAGRounded-Thin" pitchFamily="82" charset="0"/>
              </a:rPr>
              <a:t>. </a:t>
            </a:r>
            <a:endParaRPr lang="fr-FR" b="1" dirty="0">
              <a:latin typeface="VAGRounded-Thin" pitchFamily="82" charset="0"/>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2160" y="1700808"/>
            <a:ext cx="2871608" cy="2866830"/>
          </a:xfrm>
          <a:prstGeom prst="rect">
            <a:avLst/>
          </a:prstGeom>
        </p:spPr>
      </p:pic>
      <p:pic>
        <p:nvPicPr>
          <p:cNvPr id="2050" name="Picture 2" descr="http://1.bp.blogspot.com/-OyJJjzEiZWE/UZisOjS-KyI/AAAAAAAAAQI/eq3l1vVgrUw/s1600/livret-we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103" y="4620918"/>
            <a:ext cx="1431412" cy="2030372"/>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2483768" y="4941168"/>
            <a:ext cx="6264696" cy="1754326"/>
          </a:xfrm>
          <a:prstGeom prst="rect">
            <a:avLst/>
          </a:prstGeom>
          <a:noFill/>
        </p:spPr>
        <p:txBody>
          <a:bodyPr wrap="square" rtlCol="0">
            <a:spAutoFit/>
          </a:bodyPr>
          <a:lstStyle/>
          <a:p>
            <a:pPr algn="just"/>
            <a:r>
              <a:rPr lang="fr-FR" b="1" dirty="0" smtClean="0">
                <a:solidFill>
                  <a:srgbClr val="C30066"/>
                </a:solidFill>
                <a:latin typeface="VAGRounded-Thin" pitchFamily="82" charset="0"/>
              </a:rPr>
              <a:t>Le guide : « Les difficultés à s’alimenter » sorti en septembre 2013 est à votre disposition. Le livret a été réalisé </a:t>
            </a:r>
            <a:r>
              <a:rPr lang="fr-FR" b="1" dirty="0">
                <a:solidFill>
                  <a:srgbClr val="C30066"/>
                </a:solidFill>
                <a:latin typeface="VAGRounded-Thin" pitchFamily="82" charset="0"/>
              </a:rPr>
              <a:t>dans le cadre d’un mémoire d’orthophonie par Jasmine Don et Madeleine </a:t>
            </a:r>
            <a:r>
              <a:rPr lang="fr-FR" b="1" dirty="0" err="1">
                <a:solidFill>
                  <a:srgbClr val="C30066"/>
                </a:solidFill>
                <a:latin typeface="VAGRounded-Thin" pitchFamily="82" charset="0"/>
              </a:rPr>
              <a:t>Gaquiere</a:t>
            </a:r>
            <a:r>
              <a:rPr lang="fr-FR" b="1" dirty="0" smtClean="0">
                <a:solidFill>
                  <a:srgbClr val="C30066"/>
                </a:solidFill>
                <a:latin typeface="VAGRounded-Thin" pitchFamily="82" charset="0"/>
              </a:rPr>
              <a:t>. Un guide très intéressant et qui peut vous aider si votre enfant à du mal à s’alimenter correctement. </a:t>
            </a:r>
            <a:endParaRPr lang="fr-FR" b="1" dirty="0">
              <a:solidFill>
                <a:srgbClr val="C30066"/>
              </a:solidFill>
              <a:latin typeface="VAGRounded-Thin" pitchFamily="82" charset="0"/>
            </a:endParaRPr>
          </a:p>
        </p:txBody>
      </p:sp>
    </p:spTree>
    <p:extLst>
      <p:ext uri="{BB962C8B-B14F-4D97-AF65-F5344CB8AC3E}">
        <p14:creationId xmlns:p14="http://schemas.microsoft.com/office/powerpoint/2010/main" val="2795546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116632"/>
            <a:ext cx="7920880" cy="1224136"/>
          </a:xfrm>
          <a:prstGeom prst="rect">
            <a:avLst/>
          </a:prstGeom>
          <a:solidFill>
            <a:srgbClr val="96BF0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smtClean="0">
                <a:latin typeface="VAGRounded-Bold" pitchFamily="82" charset="0"/>
              </a:rPr>
              <a:t>UNE EQUIPE MOBILISEE </a:t>
            </a:r>
            <a:endParaRPr lang="fr-FR" sz="4000" dirty="0">
              <a:latin typeface="VAGRounded-Bold" pitchFamily="82" charset="0"/>
            </a:endParaRPr>
          </a:p>
        </p:txBody>
      </p:sp>
      <p:sp>
        <p:nvSpPr>
          <p:cNvPr id="5" name="ZoneTexte 4"/>
          <p:cNvSpPr txBox="1"/>
          <p:nvPr/>
        </p:nvSpPr>
        <p:spPr>
          <a:xfrm>
            <a:off x="323528" y="1781248"/>
            <a:ext cx="6192688" cy="1477328"/>
          </a:xfrm>
          <a:prstGeom prst="rect">
            <a:avLst/>
          </a:prstGeom>
          <a:noFill/>
        </p:spPr>
        <p:txBody>
          <a:bodyPr wrap="square" rtlCol="0">
            <a:spAutoFit/>
          </a:bodyPr>
          <a:lstStyle/>
          <a:p>
            <a:pPr algn="just"/>
            <a:r>
              <a:rPr lang="fr-FR" b="1" dirty="0" smtClean="0">
                <a:latin typeface="VAGRounded-Thin" pitchFamily="82" charset="0"/>
              </a:rPr>
              <a:t>Notre président François De Oliveira a assisté à deux conférences concernant la recherche sur le syndrome de Williams et </a:t>
            </a:r>
            <a:r>
              <a:rPr lang="fr-FR" b="1" dirty="0" err="1" smtClean="0">
                <a:latin typeface="VAGRounded-Thin" pitchFamily="82" charset="0"/>
              </a:rPr>
              <a:t>Beuren</a:t>
            </a:r>
            <a:r>
              <a:rPr lang="fr-FR" b="1" dirty="0" smtClean="0">
                <a:latin typeface="VAGRounded-Thin" pitchFamily="82" charset="0"/>
              </a:rPr>
              <a:t>. Un débat a eu lieu à Caen suite au film « Gabrielle ». Il s’est également rendu à une conférence à Asnières sur Seine. </a:t>
            </a:r>
            <a:endParaRPr lang="fr-FR" b="1" dirty="0">
              <a:latin typeface="VAGRounded-Thin" pitchFamily="82" charset="0"/>
            </a:endParaRPr>
          </a:p>
        </p:txBody>
      </p:sp>
      <p:pic>
        <p:nvPicPr>
          <p:cNvPr id="1026" name="Picture 2" descr="fr-deoliveir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1518198"/>
            <a:ext cx="1613148" cy="200342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508" y="3653009"/>
            <a:ext cx="9010988" cy="2585323"/>
          </a:xfrm>
          <a:prstGeom prst="rect">
            <a:avLst/>
          </a:prstGeom>
        </p:spPr>
        <p:txBody>
          <a:bodyPr wrap="square">
            <a:spAutoFit/>
          </a:bodyPr>
          <a:lstStyle/>
          <a:p>
            <a:pPr algn="just"/>
            <a:r>
              <a:rPr lang="fr-FR" b="1" dirty="0">
                <a:solidFill>
                  <a:srgbClr val="C30066"/>
                </a:solidFill>
                <a:latin typeface="VAGRounded-Thin" pitchFamily="82" charset="0"/>
              </a:rPr>
              <a:t>Françoise </a:t>
            </a:r>
            <a:r>
              <a:rPr lang="fr-FR" b="1" dirty="0" err="1" smtClean="0">
                <a:solidFill>
                  <a:srgbClr val="C30066"/>
                </a:solidFill>
                <a:latin typeface="VAGRounded-Thin" pitchFamily="82" charset="0"/>
              </a:rPr>
              <a:t>Vittori</a:t>
            </a:r>
            <a:r>
              <a:rPr lang="fr-FR" b="1" dirty="0" smtClean="0">
                <a:solidFill>
                  <a:srgbClr val="C30066"/>
                </a:solidFill>
                <a:latin typeface="VAGRounded-Thin" pitchFamily="82" charset="0"/>
              </a:rPr>
              <a:t>, l’auteur du livre « Nous au singulier » a enregistré une </a:t>
            </a:r>
            <a:r>
              <a:rPr lang="fr-FR" b="1" dirty="0">
                <a:solidFill>
                  <a:srgbClr val="C30066"/>
                </a:solidFill>
                <a:latin typeface="VAGRounded-Thin" pitchFamily="82" charset="0"/>
              </a:rPr>
              <a:t>émission sur RCF cantal qui </a:t>
            </a:r>
            <a:r>
              <a:rPr lang="fr-FR" b="1" dirty="0" smtClean="0">
                <a:solidFill>
                  <a:srgbClr val="C30066"/>
                </a:solidFill>
                <a:latin typeface="VAGRounded-Thin" pitchFamily="82" charset="0"/>
              </a:rPr>
              <a:t>a été </a:t>
            </a:r>
            <a:r>
              <a:rPr lang="fr-FR" b="1" dirty="0">
                <a:solidFill>
                  <a:srgbClr val="C30066"/>
                </a:solidFill>
                <a:latin typeface="VAGRounded-Thin" pitchFamily="82" charset="0"/>
              </a:rPr>
              <a:t>diffusée lundi 18 avril et audible sur internet. </a:t>
            </a:r>
            <a:r>
              <a:rPr lang="fr-FR" b="1" dirty="0" smtClean="0">
                <a:solidFill>
                  <a:srgbClr val="C30066"/>
                </a:solidFill>
                <a:latin typeface="VAGRounded-Thin" pitchFamily="82" charset="0"/>
              </a:rPr>
              <a:t>Les </a:t>
            </a:r>
            <a:r>
              <a:rPr lang="fr-FR" b="1" dirty="0">
                <a:solidFill>
                  <a:srgbClr val="C30066"/>
                </a:solidFill>
                <a:latin typeface="VAGRounded-Thin" pitchFamily="82" charset="0"/>
              </a:rPr>
              <a:t>animateurs ont été très touchés par son livre </a:t>
            </a:r>
            <a:r>
              <a:rPr lang="fr-FR" b="1" dirty="0" smtClean="0">
                <a:solidFill>
                  <a:srgbClr val="C30066"/>
                </a:solidFill>
                <a:latin typeface="VAGRounded-Thin" pitchFamily="82" charset="0"/>
              </a:rPr>
              <a:t>et souhaitaient </a:t>
            </a:r>
            <a:r>
              <a:rPr lang="fr-FR" b="1" dirty="0">
                <a:solidFill>
                  <a:srgbClr val="C30066"/>
                </a:solidFill>
                <a:latin typeface="VAGRounded-Thin" pitchFamily="82" charset="0"/>
              </a:rPr>
              <a:t>qu'il y ait des retombées pour l'association. Une dame a lu deux des poèmes du livre et les deux </a:t>
            </a:r>
            <a:r>
              <a:rPr lang="fr-FR" b="1" dirty="0" smtClean="0">
                <a:solidFill>
                  <a:srgbClr val="C30066"/>
                </a:solidFill>
                <a:latin typeface="VAGRounded-Thin" pitchFamily="82" charset="0"/>
              </a:rPr>
              <a:t>intermèdes </a:t>
            </a:r>
            <a:r>
              <a:rPr lang="fr-FR" b="1" dirty="0">
                <a:solidFill>
                  <a:srgbClr val="C30066"/>
                </a:solidFill>
                <a:latin typeface="VAGRounded-Thin" pitchFamily="82" charset="0"/>
              </a:rPr>
              <a:t>musicaux sont des chansons de </a:t>
            </a:r>
            <a:r>
              <a:rPr lang="fr-FR" b="1" dirty="0" smtClean="0">
                <a:solidFill>
                  <a:srgbClr val="C30066"/>
                </a:solidFill>
                <a:latin typeface="VAGRounded-Thin" pitchFamily="82" charset="0"/>
              </a:rPr>
              <a:t>Goldman. </a:t>
            </a:r>
            <a:r>
              <a:rPr lang="fr-FR" b="1" dirty="0">
                <a:solidFill>
                  <a:srgbClr val="C30066"/>
                </a:solidFill>
                <a:latin typeface="VAGRounded-Thin" pitchFamily="82" charset="0"/>
              </a:rPr>
              <a:t>U</a:t>
            </a:r>
            <a:r>
              <a:rPr lang="fr-FR" b="1" dirty="0" smtClean="0">
                <a:solidFill>
                  <a:srgbClr val="C30066"/>
                </a:solidFill>
                <a:latin typeface="VAGRounded-Thin" pitchFamily="82" charset="0"/>
              </a:rPr>
              <a:t>n </a:t>
            </a:r>
            <a:r>
              <a:rPr lang="fr-FR" b="1" dirty="0">
                <a:solidFill>
                  <a:srgbClr val="C30066"/>
                </a:solidFill>
                <a:latin typeface="VAGRounded-Thin" pitchFamily="82" charset="0"/>
              </a:rPr>
              <a:t>grand merci à Françoise </a:t>
            </a:r>
            <a:r>
              <a:rPr lang="fr-FR" b="1" dirty="0" smtClean="0">
                <a:solidFill>
                  <a:srgbClr val="C30066"/>
                </a:solidFill>
                <a:latin typeface="VAGRounded-Thin" pitchFamily="82" charset="0"/>
              </a:rPr>
              <a:t>!</a:t>
            </a:r>
          </a:p>
          <a:p>
            <a:pPr algn="just"/>
            <a:endParaRPr lang="fr-FR" dirty="0">
              <a:latin typeface="VAG Rounded" panose="020B0500000000000000" pitchFamily="34" charset="0"/>
            </a:endParaRPr>
          </a:p>
          <a:p>
            <a:pPr algn="just"/>
            <a:r>
              <a:rPr lang="fr-FR" b="1" dirty="0" smtClean="0">
                <a:latin typeface="VAGRounded-Thin" pitchFamily="82" charset="0"/>
              </a:rPr>
              <a:t>Bérengère Billard, notre responsable développement de l’association est passée sur Vivre Fm en septembre afin de sensibiliser les personnes au syndrome de Williams ! </a:t>
            </a:r>
          </a:p>
          <a:p>
            <a:pPr algn="just"/>
            <a:r>
              <a:rPr lang="fr-FR" b="1" dirty="0" smtClean="0">
                <a:latin typeface="VAGRounded-Thin" pitchFamily="82" charset="0"/>
              </a:rPr>
              <a:t>Un énorme merci à notre membre très active </a:t>
            </a:r>
          </a:p>
        </p:txBody>
      </p:sp>
    </p:spTree>
    <p:extLst>
      <p:ext uri="{BB962C8B-B14F-4D97-AF65-F5344CB8AC3E}">
        <p14:creationId xmlns:p14="http://schemas.microsoft.com/office/powerpoint/2010/main" val="599837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3568" y="260648"/>
            <a:ext cx="7704856" cy="1224136"/>
          </a:xfrm>
          <a:prstGeom prst="rect">
            <a:avLst/>
          </a:prstGeom>
          <a:solidFill>
            <a:srgbClr val="96BF0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smtClean="0">
                <a:latin typeface="VAGRounded-Bold" pitchFamily="82" charset="0"/>
              </a:rPr>
              <a:t>UNE MARRAINE INVESTIE </a:t>
            </a:r>
            <a:endParaRPr lang="fr-FR" sz="4000" dirty="0">
              <a:latin typeface="VAGRounded-Bold" pitchFamily="82" charset="0"/>
            </a:endParaRPr>
          </a:p>
        </p:txBody>
      </p:sp>
      <p:sp>
        <p:nvSpPr>
          <p:cNvPr id="6" name="Rectangle 5"/>
          <p:cNvSpPr/>
          <p:nvPr/>
        </p:nvSpPr>
        <p:spPr>
          <a:xfrm>
            <a:off x="4463480" y="1988840"/>
            <a:ext cx="4680520" cy="1200329"/>
          </a:xfrm>
          <a:prstGeom prst="rect">
            <a:avLst/>
          </a:prstGeom>
        </p:spPr>
        <p:txBody>
          <a:bodyPr wrap="square">
            <a:spAutoFit/>
          </a:bodyPr>
          <a:lstStyle/>
          <a:p>
            <a:pPr algn="just"/>
            <a:r>
              <a:rPr lang="fr-FR" b="1" dirty="0">
                <a:latin typeface="VAGRounded-Thin" pitchFamily="82" charset="0"/>
              </a:rPr>
              <a:t>Notre marraine, Alexia Laroche-Joubert a</a:t>
            </a:r>
          </a:p>
          <a:p>
            <a:pPr algn="just"/>
            <a:r>
              <a:rPr lang="fr-FR" b="1" dirty="0">
                <a:latin typeface="VAGRounded-Thin" pitchFamily="82" charset="0"/>
              </a:rPr>
              <a:t>participé le 17 mai </a:t>
            </a:r>
            <a:r>
              <a:rPr lang="fr-FR" b="1" dirty="0" smtClean="0">
                <a:latin typeface="VAGRounded-Thin" pitchFamily="82" charset="0"/>
              </a:rPr>
              <a:t>au </a:t>
            </a:r>
            <a:r>
              <a:rPr lang="fr-FR" b="1" dirty="0">
                <a:latin typeface="VAGRounded-Thin" pitchFamily="82" charset="0"/>
              </a:rPr>
              <a:t>Carolina </a:t>
            </a:r>
            <a:r>
              <a:rPr lang="fr-FR" b="1" dirty="0" smtClean="0">
                <a:latin typeface="VAGRounded-Thin" pitchFamily="82" charset="0"/>
              </a:rPr>
              <a:t>Show </a:t>
            </a:r>
            <a:r>
              <a:rPr lang="fr-FR" b="1" dirty="0">
                <a:latin typeface="VAGRounded-Thin" pitchFamily="82" charset="0"/>
              </a:rPr>
              <a:t>et a présenté l'association Autour </a:t>
            </a:r>
            <a:r>
              <a:rPr lang="fr-FR" b="1" dirty="0" smtClean="0">
                <a:latin typeface="VAGRounded-Thin" pitchFamily="82" charset="0"/>
              </a:rPr>
              <a:t> des Williams dans le but de sensibiliser sur le syndrome </a:t>
            </a:r>
            <a:r>
              <a:rPr lang="fr-FR" b="1" dirty="0">
                <a:latin typeface="VAGRounded-Thin" pitchFamily="82" charset="0"/>
              </a:rPr>
              <a:t>! </a:t>
            </a:r>
          </a:p>
        </p:txBody>
      </p:sp>
      <p:sp>
        <p:nvSpPr>
          <p:cNvPr id="7" name="AutoShape 2" descr="data:image/jpeg;base64,/9j/4AAQSkZJRgABAQAAAQABAAD/2wCEAAkGBxQSEhUUEhQVFhUWFx4ZGBgYGBoeHRodHhwYIB4YGR8fHighGR0nHBwcITEiJSosLi4uGx8zODMvNygtLisBCgoKDg0OGxAQGzQkICQsLCwsLCwsLCwsLCwsLCwsLCwsLCwsLCwsLCwsLCwsLCwsLCwsLCwsLCwsLCwsLCwsLP/AABEIAKoBKAMBEQACEQEDEQH/xAAcAAAABwEBAAAAAAAAAAAAAAAAAgMEBQYHAQj/xABJEAACAQIDBgIIAwQJAgQHAQABAgMREgAEIQUGEyIxQVFhByMyQnGBkaEUUrEzYpLRFRZUcoKiwdLwJFNDRHPhJTRjg7LCwwj/xAAbAQACAwEBAQAAAAAAAAAAAAAAAQIDBAUGB//EADgRAAIBAgQEAwcDAwUBAQEAAAABAgMRBBIhMRNBUZEFFBUiUlNhcaHRMoHwQrHBBiMz4fFykmL/2gAMAwEAAhEDEQA/AMOxMRYdxNkQ5zOxZbMO8aSkqGS2oahKg1BFCRT4kYbbSAumzfRbEMztJc1NKmXyIDCRQtWBUuK1BFRHStO5GDOwsVX0dbtx7Rzy5aR3RGV2qtLhaKgain2xZKTSBFt319HmTyOWmkSXOmSMhV4kDCMksF9vhhaa6EHXTEIzbYNEP6Ltzo9qTTRyySRiOMOCltSS1KG4HE5ya2EkSuc9Ghy+Sz887uJcpKVQKBZIlIismorqHPQ6EU6g4SqXkkgsR/oz3Rj2nPJFLI8YSK8FLak3AUNwOmuJ1JuK0Elckt5NxcvHkTnsjmXniR7JBIlGHOEqNARRiKgjoag+KjUbeVjsN/RvudFtI5niyyRiBUYcMKSbuJWtQelgpTxOHUnltYSVx1vnuLDlcnHnMvPK6O4S2ZLG1uoQCqkeydCOmvxIVHJ2YNWC+jvceLaMWYkllmTgsABEqsWBUnoVJJ00Aw6lRxYoq4y363by+R4IhfMsZLiwniMdAttCtUWup169sFObkEkSe7m5WTl2cM/m81NAnEKNaqlR6yxT7BOppXClUkpZUh2uiJ3/AN0Ts2dEEnEjlS+NiKHQgFWppUVBqOtemJ055kRkrDjMbpRrsePaIkk4jyWGPlsHrWSo0u6LXrgz+3lC2lypDFpAkdgbGkzk6wQ2h2BNXNFAAqST4AYjKSirsaV9CwekTdKLZxyyxSNJxo2Zma2lV4eqUGim4nUntriNKo53uOUbDTdLZeSzBEeZnzCTPIEiSGO4MCFoSbTQ3E9+grhzlKKukJJMNv5sHL5HMCCCZ5WVay3W8jHULygCtup+Iw6U5TV2gkrFdGLCBf8AcH0fx7Ry0kzTSI6yFFVQtpoiEE1BPVu2KatZwlaxOME0Gn9Hax7K/HSSSCbhCQxctouIoOl3Qjv1wKu3PKtgdNKNyp7tbIbOZqHLrUcR6MR7qjVm+IUGnnTF855Y3KkruxP+kLcxdn8FopGlikuUs1vK6n2eUAaiv8JxXQrOpe46kMol6Pd049ovOskjpwkVhZbrUtoag+GJV6rha3MUIKVypRtUA+IxoKmKItSBUCppU9B5nywhGj5LcPI5hJVy2cklliiDtIApgqbuUkCoOlaXVAIOMjxE4tZkX8GLV0yibF2a+aljhitvk6XGgFAWJJ8AAca5zUVdmZRcnYsu/m6Eez48qyStK0wa88tlVCax0FbTcepPbFVCs6jd+RZWpKCVmF3I3SXPxZpi8gaBQUVADeSHNDUE9VA08cFes6bS6ipUlNP5Cuf3KMGzBnJeLHPfaYnUAAFyoOou1Wh+eFHEZquVbBKjlhme4huju1Hm4M5K8joctHeAtKNyyHmqDpy9vHDrVXCSSW4qVNSTb5FbXGgrQbCGU/8Ao+X/ALUn8Dfyxw+LDqjq2YtlcvPG6uiSK6MGUhDowNQeniMS4tNrdBZmvekD0jJm9ntDloJ0nns4xMRACgVYAit2oC/AnEYzhfdDsylei/aQyGfTMTxTcNUdTbGSasKDTTFk6kGtJLuJRfQtm/O8WUzeXnEcm1WkkNyRSV4IN4NLeyjsO1BiEZxT3XdBZ9CG9FG302dNmHzEc9JIbFsjYmt1delMTnOD/qXdAovoWDPekX8VsaTK5iKf8W0YQsIyVcgrRyexIGunWuIxlBSTzLuFn0IX0U7fTZ2ZllzEc9rxWCyNia3KdemlBidScJLSS7oSi+hJbx70ZYbObIbOgzVssl8jyoRTnDmlOpJAHQADChKGa7ku6Bp9Bt6MN5E2d+LMyT1mRBGUjJoV4up6U9pcOpOEnpJd0CTXIW3y3pj2jkMuJUzAzsNLqRtw391z4Co5waaHTocEJwi/1LugabWwf0Z7zQ5GDNRZhc0pmItaGM3KLSpIPusK1BwVZwk7qS7oUU1yIzfvPQZnhHLvn5WW4Mc1caA20s00qRr8Bh06kFvJd0Ek+hM7ubfyX9E/0fno80QZGZuFGdRxb1Ab6VwpVI58yku6BJ22In0k7yf0jPGYYZUihQolym41IqSBWg5VAFe3nidKdOK1ku6FJN8hfM7wRtsOPIBJuOslx9WbKcZ30b+6R264SqQ4mbMu6FZ5bWKZ+Gf8j/wn+WLuNT95d0RyS6AbLPQix9RT2T/LD41L3l3QZZdC5ekLbiZ0ZMQpN6iFke6MjU8Pp1qOU/bFVKpCN7yXdEpJvkxr6O9oRZPOjMZmOUqkbBLYyxvNoB7U5S4r54dWrCUbKS7oUYtPVfYgc80s0skrq90js55W6sSfDzxYq1JJLMu6IuMr7CQy7/kf+E/yxLj0veXdCyS6F+3I3tXI5MxMk3FOaSXSM04dYg+vjYr0HwxnqyhOV8y7onG6Wz7Mlt59/IczBnYljn9aiJFWM0otCbteXmLfbCp5YyTzLugk7pqz7Mrno42xDkJZZ545mk4dkQWMnqatU9uij5ti2vUhNJKS7ohTTjq0+xKbc3whzuzpMvJlngmEl8SxqWStbiSSFILFnB071xCDhCaammvqhyeaNrPsxh6M94I8g+YadJqSoqrZGTqC1a9PEYsrzhO1pLuiNK8b3T7MpcWWcACxtB+U/wAsaOPS95d0UuMuj7MViy7Ei5XAqKkKSQK6kDuadsHHpW/Uu6FkfR9mafnd4dmtlBk4vx+XhA5hFEgMnjxGYMTXv0r300xiUvbzOSb+qNLtlsk+zMvGXensN0/Kf5Y38el7y7oxuEuj7Mt2+W20zWVyEUSS3ZeKyS5CBW2IcviKqcZ6M4QlJuS1+aLat5RSSfYX9H+8S5GLNrIsweZAIyiE0YLIKk6U1YYMRKE5JqS7odFuCd0+zFdob1GfZK5WbjyZriXM7KSCBIWHN/doOmFF0o1cykrfVBKUnTs07/Qjt1toJBBnY5eOGnh4aBEBBNJPbqKgVI1HicTrVISlFqS0fVEKV4ppp6/IrywN+Vv4Ti/zFL3l3RWoS6Psw/Ab8rfQ4XHpe8u6Hkl0fZluG3sz/wB5/qP5Y+f+Uo+6fTvJ0fdB/TuZ/wC8/wBR/LB5Sh7oPB0V/SPNnbxTq4LyMy11BwlhaCesSqtgacoPKrM07IPHIiuBo32PhjpU8BhHrkR5Ws6lOTi2PZMvGoLMFCgVJJoAPEmugxpXhWDe1NGXj1OpDZjaiH9jDcPzOSoPmooWPzAHgccnF1fCsO8rgpPovyaqdPETV72Q1Obl8IB/9tz/AP1xzX4ngeWH+5oWGqe+J5jbfAW+aNGjBFxS4EAkCoUk16/mGOj4fV8PxlVUlSs3e19tCitTrU45s1yzZaKKRQygEMAQddQemOv6VhPhoy8ep1D/AINB1UffD9Kwfw0HHqdTpySdlH3wvSsJ8NBx6nUAycf5R98HpWE+Gg49TqD8GndR98P0rB/DQcep1A2SQe6PvhelYT4aDj1OoDkk7KPvh+lYP4aDj1OoFycZ90ffB6VhPhoOPU6nFyadCo++D0rCfDQcep1B+DQH2R98L0rCfDQcep1OvkkHuj74PSsJ8NA69TqBsmlNFH3welYT4aDj1OoyObynF4HEi4//AGrxf0u9mtfZ1+GJekYW1+GrEfMz2zCkD5dpGiDIZUALIG5lBpQkVqBqPrhPwjCLXhoaxE3zHMeTT8o++F6XhPhoar1OpwZRO6j74PSsH7iDj1Oo22dJl8wokgaOSMkgMjXLUddQcN+E4Vb00Lj1L6Mcvk0r7I++EvCsJ8NDdepfc6+TT8o++H6Vg/hoHXqdQNk0A9kffC9Kwnw0Pj1Oowz8ixPGvBLK5oXFaLqAK/XvTDXhODf9CLKcqk4t5th+mTTuv64PSsJ7iKlXqdQLk0Puj74PSsH8NBx6nU4cmhOij74XpWE+Gg49TqdbKJ+UffD9KwnuIOPU6g/Bxjqo++F6VhPcQcep1AuSTuowelYT3EHHqdTn4ND0UffD9Kwnw0HHqdTpykf5R98HpWE+Gg49TqYMBjln0IMq4VweodhTUYZXexe/R/tS4NC3Xqv/AD/nbGvDT/pZwPFsPa1RD3efbSIaStbFFSo63SHULT3rRRqeLA+7inxWvWyKhS3lq30X/Zz8Bg5V6nsq5UM7v1ySGCBnKiouIA+JArp88c3Af6edaV6ktFvY6PidJ4GmnJq72SGOyNlbczY4rZgQA6hAimg8xTT5knxx6NeFYGHsqmv8nBeJqN3uSe1tmbUXKyxTLHmAyUV4xY4OhBK+ywqOxB+OKqPhGHpYiNan7LXYlLEylFxlqaBuM7NkMteCrcFAwIoQbRUEdjXHSMpMy5lU9t1UfvMB+uGk2A1O2cuP/MQfDip/PDs+gfQXgzkcnsSIx/dZT+hwh2DvmUBIZlBHWpGnxwgsw6t8wcAjvTphgAjuMAAOuEBUc1v0izSx8O4RB2Z1fosbxpIxBUUtDltCa2EVri1Una5B1A2X31DSJGYGF6o/tc1sgcoyrQXcq1IqCK0ANDgdK2tw4nKw/wB3t5kzMLymxFRQ7UlV7VK3esoBYwHVT9TiM4NOw4zTRkbZ+U//ABTgS1/F8bjaWcL2ODWta15OlO2N9o24d+W3zMl3+u3Msuc2o4zu0p8obnOTieMgV5WERvA70UlvlihJZIKXVlt3mk10Obt7Yd35s9WA5ZmzBOYLvGbSeKhEY4RDUFhP10wVIJLbnoODd9+RzcnbuYlzUKZvMShDC7ZcHl/E8zUZ9eYgVoP3R/idWEFG8euvyFSlJy16dxps7eJxs7KcSeZWlmkF6yJEpCkaSSsp4a6+6K9fDEpU/wDclZbL6kYyeVXLZ6MNpyzrmVlkMnCnKoS1xCkaC4gFhpUEgE16DoKa8YqzXNFlGTd7l1OpxQXAbU4AeoWZAwKkVBFCD3HgcHzHfXQYQZgxuIJDWv7Jz7wHVD++PuNfHD+ZdKOdZo/uiROmmEUg6YAANMAgAdzhDI7OS8a+GM9qO46JXsPF/Lt38DJaal0FktOX7IcbMyfBjWNWLBe566kn5Dywm76kKk3OWYc1pgKzAFfHm7H0a4YPhWGFu7Ya0FJXHu6m0eHmUavR7W/Sv0IOLrOEkzBiIqtRnHoOvSbA3GZqGwSH6tHFQn42kf4TizFNcVLm4/5K/wDTU4JTg9yJ3NzgSaw+zIVRvgSP9cdLwySyzjz3Kf8AVdGTdKpyV0bfm9oQ5WMGR1Vew7nyUdTjTCEpaJHkm7EDnN8UKNwlNwUlRoSaDUnso8zX5mgxZUjCjZ1ZJa2/cri5Tfsop22dt3RLJLPNbJaI41YKWJa1gB7PL1PliNedaFSMKEFZ3u3rb/0nSjGSbm/2I7L7Dilsb1kZabhEPYSeW6oI6aeOMdXxbE0HOM4xbUMytdc7WLY4aEkmm9XYic1szKOHF7xuHVFWQx+sue02gUJp1+BGL/O4uLi5xTi03dX0sr6jjThrlbun3EJ9z8ic1+G/6q4yWXgxU6e17NadvHGTzuKlhFinGO17a373LskOJwyy7H2cUjysKzuSs8oEtAWFEbSjhhp7Py07Yw16yjUqzlG6dOm7fVjjDNGKTtqxzsjfdtn7PgMvOpaRRy+yFcgA6+YHT6DHQlUrTxM6VO1oqL1vzRUoRUFKV23f7Fij3+9VHI1qiSJZQWB0BDcp1pWtorXvimnXxFSE1CKcoyy/K3UJQpxau7Jq5zJ77TMhlaEogQSAsAblJFQKPUEAjqO/fE51a1OtThOzU3bS/fUSjBxk1fQvMElyhh0IrjcUlay+9QfacmR4IFqk8S7ryI3s2/vU69sWulannuVqp7eUsmZmSMcR2VFUasxAAHxPQYqs3oWOy1EMntGCavBlhkA9oRujUr42k/fDcWtxXT2CJtXLNaqTQNeSqqJENxGpCgHU6g0HjgyvewNrYN/SWXWXhiWESdLL0D/C2tcGV22DMrh85mYYBWV4olJ6uVUE/OgJwkm9htpbkTvNvHHlcqc1GqTqGULa4pzMBowBGnlidOm5yy7EJzUVcd7H2tBOkYuiEjxrJwblLLcob2euletMKUXG44yTHE+1MvE9sk0Mbt0VnRSfkSCcKzfId1ceoe+ExoYbb2h+Gy009t3DQvbWlaDpWhp9MOMc0lHqJyyxchjuvvGuaygzUgWFSWBucUFrEVLEAdsSqU3GWUjCd45mOp3gzULFZo2Ua8RHU2EahrgaAjr8K4jqmXUqmR3Qy2RvLEVInmhDoaF+Itj+DK1aGvh2xJwfIsrQjbiRfsv7Defe9U2h+EdFCcPiGZpAABaW1BFKada4lwm6ef5mTPaeUsWXzUcicRHR0OoZWBXTzBpip9Cy/MhE2yuckaHLSpYv7SRWUtT8sYB/zdBibg4q7NEckFmbu+nT6j+DaGVjAjWaBQrcO3iJW815TrW8kHQ6kg4jZ72KJVMzu2R+U3xglzj5RCAUXWQsoVmqo4cevOeb7Ea9pulJRUmVxqRcspYh5YrLDAxs2b8hxwcjPdLEw6ir7NkAqVNPLEHFoksTB8xPOZKSMXEaeI8PE+GGojWJi+eowyklJ9O4BxJ/pRWrZ5Jc0att2EWLMU4iMgWVaVqupDAdyNdO4J70xbi8K8TRWR2mtYv+6/c8vGs6FZtELk9hZGTniRGr+V2oPkG0P6Y81PE+I4WftXTXy/ydWeNliKfDnK6Y4zu76SPxJZJmNAOZxoB26aDG+n/qfHpZYxV//k5jwFG92/uBGgjV4oBcxUgqnMx0PtGv6n4YVHC+J4+vGrVvZNO70S15L/oJ1cPQg4x+xUNiTuMk0bGNZ0cBRKUGnFa8i82k2n9MelxnEVem3mye1my3/bYw08uSW19NyUTOon4cPNET+LBJBhWi8J9TYaUqKVPljmYqjOc6jpRk04W1zb35XL6dSKUbtb8iHyGX4iiWlRxXNeuiysKj5DHpacW8I421y/4MDlaqPEQfj2mMkHD44dW40Xs0XWl1ete2OHTqNeF+XcJZstrWe/axrk4+YzZlb6h9nbTivyp4kYH4vMEksNFMctGOugJpQ+eMuJw9aWe0X/x00vqnqi2FSCtrzbKjvDmOJs3LICC3EmLKCKgcSoqO1QMdXC05+cqSa0agvsVuUXGKv1LFsjPRVyKs8VRkCBcy0EgGitXQHrofPHPqU8RCNbKmr1E9N8vOxJSptxTa0Q4OfdcnO08sV/BYBFaA6gg8hjNTUdvLFlaCnXounGWkru+ayVvmRjNKMk2tV8jZdmfsk/ujHWMplW0NsJk9u5ieRJGQC2iAE1aKLxIHbxxtjHPQUU9TK3lqt2He+O98GbyYdcqzos9pM9yrGbahyI3qdGIFSO/zjTpOM7X7EqlRSjewx3WtG14jGUKPC3NFAYI2FjmiKdStVHMepXyxKo/9rXe/W5GC/wBz9hf0UbDV8rPOEH4lCyQO1eQ8IUI7DV+v8sLE1PaSvpzHh4ey3zKzZlxkmy7Qyf0nx60sbiUqK6+FKinjr54uTfEvf2bFWmS1vaLJvBHwc9lJNqqz5dcsisxBdBIEIa4Dqb9SO/L1pimnrTap73+xbPSaz7WEdqtlm2Zm2yWXniiaeM3OTZIb+sSljQAU6AaWjto45lVjnd9BSs6byo4uy48vm9jtClplSJpCK6sStSfCoYj4YM+aE7sMuWcbEVm4xHPnkzzRRyyMbWly7yuwLNRoGDAIaFaH4eBGJp3jFw5fOxBrVqX9i9bG2TtFMrl0yuajWMIf20LKxBdiotYEqApAAJ7DGaUqbk219zRGM1FJMjt8d92UZzJZmAxlkMcLKSeJXQMagUBWh0r3GJ0qK0mn9SFSo7OLRXtoZKWLI7PWZJOCsryzx2moVpAVLDseHf8AC7tXF0ZRdSTW/ITpTVKMraXH2yzG+czk2QRkyZyzoaIwRnZAFVV8b9aU0o3SuITbUEpu7uSpQc5vhrSxWsznEfZccCxuZYp2LNabQrBqKT+YmmnXlOLtqrlfRopzvhZPmTu3JojtUvmoWlhjiFyqCdFjopana4ivyxXBPh2i7O5dVjFVVm2shtkMhmH2ZnGy6yCBswrBNatGA11PzAViqR1sPWmG5QVWObexUk+FK3Ud7twRT5vJnLzRCSK0sIMpIugpcs7lyC1AwL9DU9dBiE5OMWmt/mhxSclb+xK7hbGim2jtCSaO4xZgtHWtAxmlNw8SLRiNabUIpPkSpRTnJtDfZ0OWy+3pY5o7QzA5cUY+sbhkOPnfr064c25UFZ/UI2VV3RreMZqMyzu1BEKkHHHzs72Qq+e36PQRqPM/8FMWcNyW5W6iizuU207g8yuCOYaafDXFTptFkaiZX9jm7NsB7INB8DrT7/bEq0bQRswlZylK/JG65TXLqD+QdcaIfpOHiP8AlZmXpUyMUM2XZECNLGzMy8pYqVGpHWgPfxx18J7cNTDJWehX9jx8Z7Wd2ASRyK1JEcbvatehNtK074umlSWaMV2K7N8yUy8aWO6MwByjS23A2OuZSIioAqCASKitHOK5VZuWWT5jUI2ukRqZtac1pXzpTG7LGxn1JXI5yJTqsfSvRa08fhiuVOIarYuGy9o5eRBHyDSoC06eIA7Yqy22E7kJvPsmGHmopu6aDXAvadluDkoRzSM82ptO0KY1U1qADSvjUAdqd6jriUqdloyylJzk8ytb+bkgcvcgLKBVQfMV7HTp54tlQcVm3RlpY6nKpw+e3yZEZ/Zp7Yg6aeqOhGa2ZLeinK12pFHKt6SJIpDagUUuDr5qPrjNXTir3JuMd0vseko0CgAdsZBEZLvDEpYG+qyCMinc11GvTQ64xSx9JNp8nY1RwVSSTXNXHbbShF1ZU5etWGmtNfnp8cXvEUle8loVKhUdvZepz+lIdfWppT3h3pT61GF5ml7yDgVNPZYU7Virq6gUDXFltIatKa+RwvNUuqtprfqPy9TkhVNoREqBIhLjl5hrWtKfGh+hxNV6bss2+xF0aiTeXbccdsXFYO4wADxwgB4YBEZtnaBSiIfWMK162L+b49gO58gcNWNNCjxHd7IgmzQhGjMCx7ElnbxPdj+g8sGrOi4U0ry2Q0bNSMahaebPQ/5Qf1wmkjPLH0I6JXIba+8DqSressHNzNy+Wo64WeNydLGU1qoWI2Dfe4hSJhTpRqgfDUYlmiXxxeHbu47/ACHsW243JXiFSTUgllJPiT3PzxYmuRqU6E9rdiZyO1po6lJSwOvObx9Sa/Q4Ts9yFTBUamtrfQl8rvYw/axg+aGh/hb/AHYWVGKp4Y1+hkzkttQy0CuAx91uVvkD1+VcJxMFTD1Kf6kSGIlAMMZlW28pxEoOuONG19TvXKvLsWMAFlucEE3rUEDqopXrTy6mlMdHD1qcG8xnr0ZT2YjtHYSvJEcuhjKr6xgKKx+B8tK9x1xCtXg22iNGhJPcS3LyhbNtXX1h/wAoJxmqe00jdSfDpTb3vY2xRagHgg/TFxyKjvJsr/pE3WbP5FDCK5iAl4x+cH2469qgAjzVcbsLUyIzvcxXd7NTicGAFZob5KGgK8NWL3BqdFDAqeuoxuqTi4e1sJxtqi57NmEJlzOV9SJtntKqr/4TfiIo5ESo9kMptPUAjwxncr2jLkyNrai2dz8iR5jMq1MwcrkW4oVbqyxkyN0oCxRa6a0pgSvLK9tRS0VxbakYR5FUAKNqoAAAAAYEYgeAqTpghs3/APyxS/yJ5qe1ZyO20XH+XM4upL24/wDyQls/qVXenazNNEj0aKhNragnTXyIHQjxOLYL2iylFWZcNt7EyuXhV4IWLEEGjaioBBYGncCo7fM4tpOWbYxYqaqQcZSsVmXOKlvEYC40Gh1NOleleuNzqJL2jhRw8pyfDW2/5CwrxI1cdGFRXwPj8sYqbWvQ9C4tJJ7l59Em7dZDn2HJYY4f3riL5B5UUKD3q3ljFipxk0ol9O9tTU8ZCZW8xFlTMwLtdzsxBFFoysQdOtdB16kY5M4YbitX11b+WqOlCWI4adtNP30YfMZHLiN57pHAPNqK6SK1uoB0YAUPbTEp0KGR1btr/u5GFWtmVNJL/wAsOzl4ZGkjEjB3fiMAe6gKRqKFelRr1xbwqM5OCerd+3L6FfEqwipNaJW7jaLJ5VdRIaRFAddKo7UHs6m5iKDFSo4aOqltb7PYsdSvJ2y73+6/6Eo8vlEdWvNFVWuJUqaOwWulwIbwp0xBU8NGSlfZJ/XXQk6mIknG2rv/AG1+xLja0VWF4AC1JJoPMfEVFR5jG/zVO7V9tTH5epZO245y2YWQVQ1FafAjsR1BxdCpGavFlc4Sg7SFcTIgwBa5T5M1eWk/Oaj+77o8uXX4k4JdDt0KeWKQ0yq3Vkbq3TyXsPn1Px8hgb5HKxtXiTceSGG8u0/w8Wnttovl4t8v1IxXJ2MtOmpMqOWj4yFF1qanX7nuxJ7fDxGKm0tzak3ohPNbvZiKONnSgDGhqNK0oGHbX9cHETB0ZCG1c1GUB98dh4/l+fbBcViR3R26M0jKy0ljpVgaFh2J8Tp3xbGo9iPHq0XeLJmWZ16nQ9DQfQ4003GR1MNj+No9H/cIcwx60I8wMW5Ea+JImdibzSQkCQl4u4OpXzXuf7v0p3jKmmtDDXwsaivFWZoMcgYBlIIIqCOhB6EYznIatoZ5ICKVxx2jvrU4cqG7YbjcV7BJYaA4rlGxKLuyH3AyPrZHI/8AFf7LT9Ti63tIqrztGxomc008gMXcjm8yS2b7Hzxpo/pKam5Xd5tyI55hm8uVhzaggsVujlUqVZJ00uBUlbhrTxoMX3drEbmQ70RbSybP+Iy0ccJg/DqYEYwJHermwgkoxcVrJqanTpS6moO2upKyaGGS3of3lgkQxRQtG6FkZYQBGWFwNwA6gganShpi/gp89SLTJLLbxyXOzCKQvIJTxIwwWQVAkQAi1gDQVqKAAg0xPy8XbWxS5NB83tZ5gAwjUXmRuGlt8hFDLJqavSvS1eZtNcTpYdQd7lc5t6WIXeHLtJGCgqymunUDWtPt9MKospZRs5Xb+QbYO3ZJyUlIJUVHXt10r1+GNWHq5naRyfE8CqcVOF2M85k5M9mVhgAYDSq1NKnmZuw1+tPPGbFVU5HR8NpOjRvLd/yxt+yvR7Dwo0mqUVQDGDQNTs56lfEDr300xhdZ2si/L7V2XiNAoAUAACgAFAAOgA7DFJMNhARcmwYWLEhua6ouNBcQWIHY1AOMcsDSk23zv9zUsZUSVuVvsLDZcfCaKhsbr0BNaeA8sWLDQVN0+TIOvLOp80DL7KjSQyi683dTX2iCR9Rp4YUMJThPOt/yE8TOUMj2/Gwk2w4iWbmuYg1rShDXAjzB8a4i8FSbb5v59CSxc0kuh0bDh00bSnvdaOXqfO4k4PJUv4/nf+4ebqfz6W/sck2DCxclTz1rr3PUjuDphSwNJttrcaxlVJJPYd5LJrEtqDSpJ6ak/DTF9GlGkrRKatSVR3kOMXFZH7flK5aWmhK2j4tRR9zgW5dh45qkV8yoS83KO+ny7/bB8zuVpKnTlLoh4MQPLXbdzPd+c0WzFvZFAHxOp/UfTEHvc10l7JObpQR5ZA8zIrHoGIFPPXv+mMk53kb4U8sSx7UImiZQRquh7V7H64hKROMbGD7zO8cxB6MLh9Ty/FSGHyxppvNEy1llmONx8/Zn0HaVWX6i4fdRi1IzVdjVZI6gg9D1xNOzuZ4zcXmRHA0GvbQ/EGn643LU9LCSkkzgk1oQwrWlyMoNNDaSAGodDTp3wwUovRM0TcmctlQD7jso+GjAfINT5YzVFaRycZG1UrMjgipIxxlqdRaERPnHhN4qU97vTz+GHqix5Xox6+0VdLgQdOuISfIUY2Y43Eh9VcffZ2+RbT7AYsW5hru7LTtLqPiMWsyokNknlI88X0NiqpuPsaCs5gAru1dxdn5gkyZWO49WjrGx8yUIJ+eJRnKOzHcgcx6Ismf2cuZj8g6MP86E/fFqxE0J2e4kvoliH/mpvmsf8sTWLn0IOER5lvRhl19qadv4B+i4TxU3yEqaQpL6MMgxqYgx8W1OKXUkWak7sXdrL5UUijVfgAMQuBMYAO4ABgAGAAYABgEDAMGAAYABgAGACG3semXp4ug+jXf/AK4cdzZgI3rorGR1Y+Q/1GFLY3+KStQ+rHpxWec2M83u2cZM9HzBUcBiaipMdOT5gV+uKKk8t7G/CpSWvIs52MswV7mWlCQrEA/3gOtfPGSJ05LY7nEFiRa2lqHXrp08sRuPLzKHvpuoIoWk4gJU1AtAOp6AjtSmniPPGinU9qxRUp3hcp+6Rb8dl6Cp4lPsan5Cpxs5HNnszbqYZjIuJwHRyCVWQsQO45qfQkH5Y2rY9LCL4UV8kR+xdqNPG/E1ItVR4EsGdvKlqn46YsmkrWIU4vNc0rcEeof/ANU//hHjNV3MeO/5F9Cg5V1BAeQM3W0an5AVOONpHY7GWR2PO8cssNQq+1IR9l8TXufPEXe+pG11mInOKYoyoPNI3KOg1pXTsK/rhbyFKWWJo+72XCIiL0VafQ0/0xOO5zahM5+Kor4UOLWtChMdbM94fDF2He5CoP8AGkqBgAGAAYABgAGAAYABgEUbL7ezMYKhby2YzADy3kKqkcNKjUBhWh16aA1xmjOa0+bO5VwlCWt7WjDRW1bWr/Z7ocZveXMrK6KkdokdASj9FjvDHm1F3J21+mG6ss238sQhgcO6abk7tJvVc5Wt21Dw7zZhmh9RS9YCRRqkyVElp6Lw6a1B86YOLLTToReBoJS9vZytty2//XIQg3rzPrKwq1sUroFVwS0cgVQak1uXnoNaDTCVWV9upN+H4f2Up2u4p6rmrvs9AkG3cwnGYDiXZhFVmV7EVowbgK1C38vWgJ+WFGpJX+v+CdTCUJ5FtaDbV1dtSt3tqO9vbVkkgjVGaOTiwrMFWQUD0LWsQptA1JGoHgcTqSbSt8ijCUacasnPVZZON7bra61JDd/OTSSTI1ojhkMS1D3uAFtcsWoe4JpqRiUJNt35GfF0qUIRlHWUlfdWXysidxaYQYABgAGACC3w/YL/AOov6MMSjubvDv8AnRXNmnVh+7+hH+lcKexu8Ujmo36MUzE1dBik81e5j+/mc4uZblIEXLqKHl1Px1P6YqTu7nRpQywRoWQzbFA6klOpAIBI7GpNKeOMXNo6yd4oS2nPIpj15Q93sgsSfdBVrfngy6DKl6TdqvaI60NRWn1xdh43lczYqfs2Qh6LMg/EaYx+rKkByPeqNF7+NT00xple6scyo1lsaQ2gxZHexnhC8kiH4Y5i7MsaAVKUqWPs1JBovXpqTaKjWvQXQ9DVm4JKII5lcKyNUMDUVrYylQwqdaG4EV1p8aBtNOzJUpuS1ND3HSmVB/M7H6Gn+mMtT9Rzca/93sZU+ZkmARWFK9EUKBrWpoB4A644rkz0UaFGGstfqTuUyyww2j4k+J/liJlqzzyuU9s5xc2Pyx6gfUj7jFqVomacruxqu7slwB8h9ycKBkqIsiyAllP/ACv/AD74v02KLHcktGI8sTou0iM9h9jWUAwDBgAQzmaSJGeRgqKKlidAMJ6agR+xN44M0DwXBIpUGlda0NPA0P0xCNSLJODRLA4sIncAAwAVlN7kV3EgNpnaGEoKlrHhiZmqf+/LZp4V70wgsLw735dwCl7VS+gUEgWo2uv5ZIz4esTWh0AsxDMb5xISWEgS2vsCpNJ2qDfQrw4Hb4FD0bAOxIDbysSI45pKMFJVRQMTQrVmAqp6+FD4HAKwTaO80MMjxvdVFLsQBQKI3kY1rpRUFa01eP8ANgCx3KbxxSMqIspYsRbbqoBoXbXlW6o+KtpocAWGm0N7YoSzNcYkuW5UrWRBKzqpuANiwvUAE18B1AsGk3riBu5hGl4kJToVmWGpN1FUPfUsKUViSLTgA7LvVEHCi4FXdXDLzVS1bQLqhi8kNtQQwkWntA4LhYVym88MkqxKJLmNAbOUGkx1NfCFtf3k7MMAWJvDEMdtZLjQugpcaFa9LlIIr5VFPgThp2Zdh6vDqKRnr5oxsNKMDRlPUdip8O4xao3PQVXGrTtumPQQwuU1Xv4r5N4fHoe2M8otM8xWwk6crWMz332WRI00QYxyHnJ6KxpqD4aD54yOUc1rnRVGpCCzlj2E3Cy8UiVZCvMB8Tr9MZJ6ydzZT/ShHbu38rGlYtXpoADUfyxKMHJ2HKbijMNobQeZuI40NQP3dfucboxUVZHOnJzd2aTurtaVYY0aNWRFCgqSDQDSvUE0+GGrm1+EKccylYsyZ1WRmFRaNQRqCenl11+RxbSi3IzRwE6NVZ9t7kImcOot1ZbWQG6qns4ItXqfeB1PnjTxFcteLpydpIT2TBHGGCE16sSa/Ko5dPL54t4mc0UpQknkNe3ay/DysKkUNgYjwLcxH1OMkneTOTiJZqkmUGLLKOmOQ1c7N2R28GatS1NWP28ziNtRasomzWtkkqakLX+f64ulsU2szXt0ZOUA9QAP+fTEI7lFQmdsOyMJIxUqNV/MvcfHuPnicupVFcg+Q2qrgOhqO47qe4OHGWtxSgTsGYVxVTjdGakZXFoWxMQMAGc+lbbiqYsobjxOZwFNCo6A6aiorpXprims3ayNOFUc12Ul9sR5bLhsqzoGsLw3CjEEENSpI0HUHWlCO2MtpXsa6sYNXNm3VzLS5SCR2uZ0DE+Nde3gNPljbC+XU5ktyWxMQMAEQPwSVFcsvCqx1jFlXYlj+WsisanqynuMIBrPlNnFTrlUCUDFTEtACFsY9l9QFp/9GnuaAC4ymUSJgVSURqI5C1JXPKEpIdSzFdDd2r2wAN5pcnI0aNCKyB8wvJaeQqjMejBmMoWnVryD1OAYtlJcnOGlKQBnBvvMLMy0UXMVZgytGEPX2SladMAC2WmyQYNG2WvJ0KtHUmRg3Y1JZpVbzMgPvagjhOSrbXK1LnSsdS7FbtPzFpFr3JkH5tQBCWbJKqyrHG4llEKmNEJdmeQEDpVQzSsTWlDIfHAAnBn8hJa5WBQUre/CUjWthqbgfUXdKUhqDyjAA/ibKKQynLg1IVgUGqixgD4gJaQOgSnbDAdR7QhYArLGQWCgh1ILGlFGvU3Lp5jxwhWG2Q25DKnEWRQt9guZBqTy9GPtgqyjqVdTTXDCxF5/IwZ5nsvSWPQuY2APM60NwAkFUbUGtLTWjCsoTcTTRxEqWnIqud2XPl2qQdPejJP/ALj5imL1OL3OlTxFOpzERn7lKOqOpFCKAfLTT6g4onhKU9Sx009mM8nlY4ksjZ1WpIDUcCprQEUNB8DjNUwGZ3TBQaRDbU3fkmYENDb35rT/AJlXFSwlWJCf0OpuPHZQ2XeUiUH+bCVOtm2IwjDMrol8hswRIFZ0AA7G4/K3T6kY3Rps6rxUErRTf2Es/nkNY4/ZXVuYDX99u3wHQHzJxZL2VY4+LxLel9f7DLS2ppZ2ryxfIe1Iftio5RN7q7MOYmVTUr1aooAi9QB7oJ0p11r5C5exE6MHwaDk92a1ik5pieV2gx93+eOPKR6RINm4WIJbELgkirw5JuKWpyEULHpzf6mmmL7+yZ52uaVu49K+TgfHkH+pOEjLULBmpx96H/T/AJ54kytIjJwgN45W/MKgn4kdfnXEWSSI2betYmVQGaRjaqoBVj5dB01J8ATiUMzegpQstQjb3bRYLIoyscd9tWlV9RTkKohLMRXRTpza0AONkW1zM7p3FM/6RszlJVTMZZJVdA4eEstBqCaMGrqpPbSnXE4ybIThldiC3v22ubzGWzMEhiUxmM3hQUNxqCGNpDKfp4HFdXqacLs1cg9g5FcwfwaiGVy9vEWgoAWIa/2moBWlamhFe+KbNysjTOUYweZG+5DKJDGkcYoiKFUeQxutY5N7i4OAAGvbr2wAVvZ26oUhpmDMsl62qtDVCCj1WjKGeS2gBAY9yaodxfKbqQRsrC8lWVzUrzMom1eii6rTPIf3jXDFckNjbLTLRCOMsQKczUuNAACxAFxoBqdcACO09nREyTSOYyYeFxLgvDUluZSdFclvaNeg86oBqN2ss9Clbb1YWlSp4cYjCUIK2AKDT8yg9hgC4jmN0cvzuzyKTczNeBSol1Bpy2mS4HtwouyAYYXFV3YgbhurNyqthWylFDFSAFp7TK9R1McZ93CC4u+78ZEADSKMuhSIKVFKqEv9mt4S5QR0Dt3NQBcYrullCSi1tRgTEGUqvJGqoRSoXhJZTuskndycA7hhubB3aU1UqeZam5WVmqFqGIeU1BGs0hHXAK4vHuzEge15FvR1NCugd2csvLyEEgAilAiD3RgC4jsvY2USSN4nVi6tJEtYyrITGb4wF9lRwVDL7qxgnpgAsQGGIZPGkwJVlYAlSQQQGUlWXTuGBBHYgjAMhM/u2ra2ivj3+vXAm1zLYVpw2ZCZndph7JPz1/8Af74mqsuZpjjZLcj5dlSr2B+o+2v64mqy5miONg90NmgcdUYfKv6VxNTi+ZcsTTfMIUPQq3zU/wAsPMupNVIdQrZAvpY58AFYj+GhH2wmosrnClLew4yW6c0jAiJ/7ziwfPpp/dWuIWgjM44am817/I0Xd/Yq5VKVudvbalK06AeCjt8z3xXKWZmOvXdV35EriJSZLlNm8JTxKIRXQ6sWAU0t7VB0JoMcVw5s73FvpDUGbzK6hEupWjP8QVNo0qKEa1Bw7pbDyTlu7fQgsxl5JZAzmuug7AEnRR0A1OmHnHw0kWDYcjKSCer3fUnT9MPMUTpaEpnJuZ1J0ZRT4jwPjhtlahpdEDndoixryQFFa6/8/wBMRV27Fygo6srOxtoJI2YzKyqhgZP2ilgkfS9FsIMpc0HQgXa0Ou2NNxjYyupGdS71JrJ5xspEDdasiI4Fqi1WYrdp7wVSvwNPLFTeR2fM0zdOT0Vmimbd3glmsR2XkZjdEStVPQd9aa11Go00xogrbGGvNSsrDXIZRs04iBbpcpuqw1FVJYAOew9kV7nvCbVNZ5DgszSiW2LPf0RNEgjcKQWZ2KGQgkgOFXQAU0DUJF1R0xnhass8Hqi2rVUXka0LhsTf4Zr1U7xp1U2gqZVGpZFJuUFO2p1PwxqdSTsn+5XGhFRbWr5GjZKdJI0eJlZGUFCpqCpGhFO1MaTDvqL4AKvHu/mWNZcy2ri7hySgFOHOrBRUWNfLUEdOHH1KDCHcW2fsjMq0bTTX6MZQJHAL1jKNGKcqgCQGPpzjU2jAF0IZ7YOaklnYZlkjlDBVV3BjuXLoGXsGVUlYU0vkr8ALocT7ElfLRwtJd/1AllLOxqgmMojUkEkaIlD0WowCuMl3VmCy0zDAyEsAryIqvLLK8zUQivI4VD1BUMdegO4qdgZl4pI5Z7jJGVuDyC1naXikLTmFklFBNFsQAClcAro62w80y0fMUIRFBjd0AOole0DUkMxXWikKKcoOALoX2psSVnjMMhURxhBdI5YgyIZKkhqsY0ChzU8zeNcAXGX9WszepXNSBFcG0zTGqB8toxJ1bhQsPAtNIToTUGO49hzCGGLikc7vmCkjqzl7ibHoWUBmrTToNRTUEFymw8wsWZDZhmkmjtQl3ZY2YzMzKG6AGUKKe7GgPTAMbwbt5hGBWZaKLUBL1RTJK5iDGrW//Lr2qIiKKCAAQIt3c2rEjNu1aKb3cgrflw1B0VmiibmGoeaQjrXAO4vsTY2ZgtLSI9qgBQ7qlWVTKzLabmMt7hiej0poDgEywZa8j1gQGvukkUoPEDWtfthgHaMHAAi+TU9sADaTZKHthWC4l/Qy4B3HuWytuGIdYABgAGADF4WLGpxxGz0aViQjjwrgGEGADsaW4LkWrg2jJcajDbCEbKxn282beeYZeCrmhqiNq7flp71BqR8+2NuHp2V5GHGVbvLEjYNnZjKniCgiZVWRkkjlRiDW1ipIBLIWAOo8fHQ1m0ZjhN05ZkRW09tPLPxK6nqOyjWiqOgAHyJJOHlWw5VHKTk+Yyy0tSP+da4kVl19GyI2aYyLciI1R41Bp5j4jpiivOMYrNzL6EZSlaJBbz7cEuYke1gpNFBNaKugBJ69K/PE6VNQjZEa03KTbDbG2mqtqaXIwLACtCCKA9e+Iziy2nUWWzNv9CWfMmzih/8ABmdPkQr/AKucaFsYpbmg4YipRtmrM0yrJx+PK8avfwwAOHAo6AxkWysEJA5q64Qx7s3O5x5FSWNUUFmZ7Goy8SZVUcxsYIsbGp14mnQjAAwym283mHYQcILxLQxikIVDx2Wc1KCSNo1iClDRmdtQBgAK+1tpNGWTLhH1IV0Jp6q4LUOLiJXRK6VEUp8MAHZM3nmnLiEqNYkrcUUM854rqDz6Qwaj2eO2tBUgDvb+ez6SMMtEjosdalTVn4eYJC0YaXiAf428MAgx2hnKkiIACUJZY1xS4qZQ1bTUUkA/LVahhqAG2dnc48qpJGqLqzPaxDC51CrrVDaqvz0/aACtpuBkZnM/nuKZly0nJciRjUMvElLMeYAuUgitb3TmKaitQB9tiTNNFFEEJMka8eSOq2ktEHCc1Y+QyEEmoovmQCGbZvP8NnWFb5omYpST1cnDURxmrCqh1cMUtPMpANS2AZK5Q5jgzX8o5o4FCMZAFZkWR2LkvcLXHQgakknQETEEQRVUEkKAoLEkmgpUk6k+eGArgEDAAMAwYABgAGAAYABgAGAAYAMgyq0xw2ekY64lMJCsF4uAZ0PhXFYp2+O8oQGOEhzQ3kH2OnX9Pn40xsw9G/tSMWIxGXSO5zK50ZJogkeXkT8P62wrxllkQFqyAFlNGtABoVU61rXo0qWc50pAzyocg0UDiMNdIY2bnd6p6sAClqhVK10NfzA4lUpuD1I3KJsvZTSS0cFFDUa7QjXUAHq2K0DY3jQBmI6VIX4V0+wwDRb908hMYpZICwLxlRydSrR3U66c/XvQjTGLEVYKpGM/5fY10acnFyTKltKP5UB0+mNqMbGWXltrUdR9D2P/ADxOBoEb7/8A5/z6tDmYwOcOshPiGUJ9ih+oxKIpms4ZEGEIGGMKkYHQAfAYQBsMAYABgEA4AOYQwYYgYABgAGAAYQzuGIGEAMAwYYAwADAAMAAwADAAMAGKJ6s1FxUkBhq1DrRvHyPyPbHG/UvmeqrU3FpJDiTM0I5TQml1NBU0FfifDEMtyLg0Kq2IkCC2vtKSWVcrlOaZva7BBQ6k0IAxqoUbvNLYx4ivlWWO5Wsxuhm4ZktVcygYuTFpXmUlHBterAKQNept1uxuT5HMd73LLFsFMxGGgb1r3THiMS1XrQSivJUg0p01xtp1MiMTqyU9diJEr5TLGZo0TNRtbSSjGMORTlrQNQEi4HR6+eIVJuav0LFN8TLyKvk5JpWfMSXuAC7SNU1NSK1PtEtppjPmSko31LraCrbt5paXQPTUmjJ0UOW7noqP/D8MUeZo2/V/HsTysuu70OYyxjiXloGJRipFDaxJ1oNBWumMFd0KvtyXPdHThSUafsT2WzKhmt3cy7ECFqAMeqjS5hUAtrrG+mp5fnjesVRX9Xy59NjmOLuEy25k0sAKR0lEjoQWWhoSPzaG5WUHoSKYcsXRi7N/35kVBs0v0BxiBpo5KCWaNXjAINUjZ1bp0NxP0xdGabduRGSNmGLCJTY918wqMI5IVe8sJRfe7WzgSSE1AcGRegJ5TrSiifEi9SvIx0uxc7xImOaBVGc8wq1CTT3aNym2mlB0ODPG2wZZX3CZ7dW+WeQGIPLFEl9trB1djJJ0NtwtHf2RXphKqlp0G6bepyTYedL1/EoaQugu61N3Xl1B9WSw1qncdXmjtYWWXUTym7WbW3/qacqIbGYWos7OQotpUwkJdoar3rUN1IvZCUJLdjyLY+aaHNxy5qpmVliZa+rrfzdAVNCotB92oNScLPC6aX1JZZWs2NY9251eJ4nhg4dQUiuttaWBmTmGoKI/QLqw06ktTi76XE4PcSi2btFXjDZgEFmYsG0X9hykFavUiQhenMRUaYHOn0DJMPFu3mo1pFmFjPWqk6kLRQ1V1F2vwwOcd2gyvZMd7U2JK+cTMxPGtqW81SfZkoAKGgqwNQR01DaUjGpHLZjlCV7jWLYGdNpbMrcAVLqTdaWVrQxSvYjXy+Us8L6Ijlkt2Fl3azTQ5pHzCk5hV1a4i7goh7cg4gLctaggUFNTPG60DI7NXHO0dnbQla5J4ofVstqM5FxWUK2qdmMbV68pHxSlBch5ZPmN8zu7nG65m+2S9LmIK0M9KFU0Njxg9dVPlhqpDoGSXNjhdj54u1+bqhZPZ5TaCpcAWkKSoYaHW6ppQYWePQWWXUld39nvBGySPeTLI4a4nld2ZRqNKA0pr088RlJN3JxVkSeESBgAGAAYABgAGAAYAMiGVDWlGJDditGFKVqBXTzBNccudJRdkz1WGxfEhea2EnhoASQytpVT10FQO/QjXzBGK5LJuy9ThVTS3GWcSV4iqOiudLtRT94DX6YjFwzXZmnQnlshbdLZ8cMymJQHjRg8jlrmNSrktW2rNQqbOgAqa671UTWhxp0XGWrLDtXIKuUeobhhb2VfaJJJLVrTsfPt7xwKWm5CSszKd7M5Lkc/LLGacdbl6UKFVBqvtA1vGtK9RUHXRCaZmnTu9Sm8Q61J1pUEnm6gHzprTBcdi1SbbByEeXIdSosqrLQ86sSPKgp8SPM4yRw+Wq6l07k82liXk9IsQIrl5CakUvX2S7HrTqUZlOnz1xlfhzl/Urafb/uxLifIj83vuJJopGikEaxyRyDluYOrqpBpoVVgOoraMWwwShBxUldtNfK2/f8AyHFlcfQ7+xFQqwOBbYCWUkLZSvSoN7MfmfE4rfh7vdyW9/3HxrvYWyu9UIRjwpColLkFhqHaZitKUYHistDpQA9aYTwUr3zLZLtb8Cz/ACIbY232gmyzxqRJAKLV7RaZJXZT4hkelTSlDodMdCKUW31K2m0encjm0mjSSNrkdQykdwehxa5R6ldmhnldlGNHjWRrWBFacwJAFwPwFfie3TGaFFQi4qWjL5Vs0lJrU42yTdXjSgXAhamgAu061977DriLw+t877klXsv0oGY2KrNI4ZlZyNRXQAKLdCNOUHBLDQlKUs2r+Yo15RUU1ogsmxqkniyV1oamvMymnXpy00pphPDJ/wBY1iLf0jvJ5LhggOxq92veo6Gtajv2xfThGGmbncqnNzewzGwwvsSOpuLMR71TXx7aj5nGfysUvZnbdl3mZc435C2X2ZY6sJHNOoJJryquuvlXFkKUYyUs233K5VnKLWUKuyFDqwJFrsw/xUqPthLDwUlK/O43Xk4tW3Vh7JFUMKnmFPhpTTGiWV39rcpUmmtNhnszZKQ1pzeBIGlKig8raL8AMUUKFOlfW5bWryqfIRXYdNFlkUa9NNCAqj/CooMV+Witp/cm8TfeJw7HcvUzOV69T1vDdOgHbC8s813U0+o/MRy2UNRRNkEEHjS0oBS49gNa18QT8ziaw6v+t9yLxGlsqHWzcnwUtuLVJJJ660xdQhGnG2a5VVm6kr2HeLs8epXYGDPHqFmDBnj1CzBgzx6hZgwZ49QswYM8eoWYMGePULMGDPHqFmDBnj1CzPMOy94Nt5lGkgkd0Q0ZgsOnTrUeY+uOe/CcH7n3f5NHmKnUZ5ffXasjKizSFmIAHDj97p7mlfHEl4Rgvc+7/IeYqdRfOb07YiVWkklUOCykxx6qpoW9j2a9+mJLwjA+593+Q8zV6jUb+7T0/wCpfU0Hq49TpoOTU9PtiXo2B9z7v8kfMVOo/bebbIEhMkw4QBk9VHyAgMLuTTl18h1xUvDvDHa0VrtqyTq1up2XeXbC+1JKCVuoY460uVella3Mop11GHHw3wx7RXdidWsHO8W1wHJklpG1j+rh5W05aW1J1Ggr1GBeH+GaaLXbVhxawqu3NsFrL5rhQkcOKordSvJp7Ddelpr0wvT/AAy2bKrfWQcWtewDt7a4FS89L+H+xj9upFtOHWtQR8QRiS8O8Lvstr7vbuHFrib70bTEgiM8nELBQlkNSWpaByd6j64th4T4fOOaMNPrL8kXXqp2bHGb2zteJlWSSVGYMVqkNCEFXINtOUdddNPEYa8H8P8Ac+7/ACLzFXqMhvjtDT/qX5unq49fh6vXEvRcD8Nd3+Q8xV6/Y6N8NoUr+Ienjw46fWzB6LgPh/d/kXmKvUUi3s2k1bZ5TRWY0jj0VBzH9n0HfwwPwXw/4a7v8h5ir1+x2fevaSMVfMSBlNCLItCRUDRKVpg9FwHw/u/yHmKvUJ/XLaFafiXr4WR/7MP0TAfD+7/IvMVev2O/1zz/APaX/gj/ANmF6L4f8Nd3+ReYrdfsdG+O0P7RJ/BH/swejeHe4u7/ACPj1uv2DRb3bQYhVzDksQALI9SegHJ3wPwbw5JtwWnzf5BYis+f2B/XDaFafiHrUilkfbr7mD0Xw618i7v8hx63X7Bod7toMQFzDknQckfYVPueGCXg3h0VdwXd/kSxNb3vsjn9cc/p/wBQ+vTkj/2Yl6J4d7i7v8i8zW959kD+uOf/ALQ/8Ef+zB6J4dtkXd/kXma/V9kdXfDP/wBofx9iPp4+x0w/RPDfcXd/kPNVve+yFIt7NoN7M7mgLaJH0UVY+x2AwpeDeGR/VBL93+RLE13tL7IL/W/P/wBofrT2I+vh7HXE/Q/DvcXd/kXmq/vfZCse8+0WBYTPQaE2R6UUt+X8oJ+AxB+D+FppOC1+b+nXqHmsQ1e/2QVN7M+SFE7liaAWJUkmlBya66Ym/BPDVFyyKy31f5F5vEXtd9kGn3q2gjFXndSDQgpHoR1HsYIeC+GVI5owTX1f5FLF4iO7fZHP615+2/jvaDaWsjpWlaez4a4PRPDFPI4K/S7/ACLzeIaum+yF5d4dpKCzSyADqbI6dVH5fFlHzGIR8J8Kk8qir/VhLE4lK7b+wkN6doUu40lK214aUrStvsdaa0xP0Xwu9sq7v8kfN4nq+wX+t2e/tD/wJ/txJ+B+GpXyLu/yLzuIva77Cs29GfRirzuGU0IKR6EGhB5fHCh4J4ZJJxgtfm/yDxmJTs2+yCjezO9PxD18LU/2Yl6F4ba+Rd3+RedxF7Zn2R1d7M7/AGhv4Y/9uD0Lw3bhru/yNYzEe8+yDHevO952/hT/AGYS8C8Ne0F3f5B4vELeT7IzrZu0zCsyhVYTIqNdXQLLFJpQjqYwPgThs1FszXpOzLsGEaIQ0RNrS8yxSSSBGJcllLSEGp6AYajcBNfSPmaOpSNlaEQ0YuQADLRgLutJWH+Fe1QXkC5VznDw40FRw2ZgwZurWdBW1SLeqgE960FLMvURODe6arkJHc1LW5qoeCISy81CTGPeqKmuMXp1OyV9P763/uW8aRzau88uYuJVUd7bnQvU2ljQVYhQWatFpqoxOjgYUkknor2/cUqrY7i3wnVpWVYw0splrzkKxKE0UtafYWhYEjXXXEX4bTaSbeit/H+4cZoEu8pdw7wQtzXspMhVmClVJBc6LVqL05jWuGsAowyxk9rcthca7u0Lw73TIbkWMNd7RvYlb3fhsWc1F0jmvta0rpiMvC6U1aTdrfe1r9kSVeSGB2mfxK5gKoZZEkC1YiqFSKkksQSuuvwpjdSpZIZLlLld3LBlvSHmUe8rEzUZasH9kuHAAVgAQwpUULCgapAIOEgucyW/+YjEIEcB4SFASrVIKheobl0A6fAUGmG6SC4gm++Z4iubCFVhwzcY7mmaYSWFqB1kKkH9xQa64OGrCzMVh35nWFIbUKqhQsXmuYNGyMS3EqCahtKCq/QdJBmYpLv/AJhifVw6uGp6ymjo9Lb7CbkHORcBUAjShwkLMROf2/JPLHLJUtGrLW+QEhnlfVg1wpxSoofZUDpWs4wSVhXD7G3hkyyWIqMAxYXAmlQNBr0uVH/vIPPGXE4CFeedtr6fz9iynWcI2SFRvTOEVBaCoTn1vJQqbia6lgkat4iMeeIemUs7ld89OWv45EniJWsdzO8jyNETHGBC4dFW4AEMpUGjahVWwV90nvrh0/DYQjKKk/aVn/nu9RSruTT6C6b3zARiyOkdQNG10K681Oh+Z1OI+lU9dXqPzEtBJd55dORNGZtDIBzF2ItvtrVzzEVpQV0xL0yF75ntbl8uf7EfMS6CsG9sysDRWpWga40BSNbV5qqPVg6dy3jhS8JpNWu/4769wWJkuQI97Zwfdppy1YLo0rHS73uIQfEKvhhvwijbd/b5fgXmZB4t7pVsokfIpUAmQ1B4fWrk9Yx9T8cHpNPX2nq78vn+Q80+g3O8UtiqAFtQoCrSClUZAyi+1GAatVAJIBPnZ6ZTzNtt3d9bdb/uR8zIew73PcL0W0yLI1pepKsjaVYqDy9ad8VT8Hi17M3e1uXMaxb5oaTbxSMpUqtCtvVyaGORNWZizGkhNST0HYUxbDwqEdcz/jT/AMEHiZPT+dAZjeGR5EkYAtHI0iG5+W50Yr7Xs8ttPBj3ocWQ8OpwhKCeklZ9mv8AshLENyTfIb53a0krIzUPDWgB5l6kklWqCTXXTWgxdQwVOjBwXP8AZ/YhUrSm03yFchtt4UdFVedix9oAEqV9lSFK0J5SCOmmmK6/h8K04ybeit+177scK7hFq2+o5G88tahI6g11BI9qNvHxjH1Plir0ik1Zyf8AnZrf9xvFz6L+f+Bpd6pmv0UXVoVLgrWPh1Bu1NNQTqCPlgh4PRi07vT5LXW4PGzd/wCcrHf60ykICqUVLNL1JFFFaqwKnkHs0rr44PR6WtpPV35fxi87PTRBjvPISW4cdxa6vP2laULS6lLmOvWhGumBeD00suZ2/bpa4edk9bK4jFtthIZAguK2El5ibaLQXcS4HlrdWupHTTFsvDoumqeZ2Tvst/p/ggsS1LMl/ccQ7yyilFTQ16v4uRoXoDVzzAXHSpPeqXhFJt6vX6fL8Fixcug2z21pJkVH1tIIJJJ0RU7nvS4+JJxow2Bp0JuUef5uQqV5VFZ/zkZzjMbQYmgZ3DQgwxIA4wAHU4AFAcMQdWwAHDHxwwDXHxwAC4+OADtxwwO3HCEAMfHDA7ccAgXHxwCO3HxwDAGPicMA1x8cFwO3HxwwBcfE4EIFx8ThgGDHxOHcVgXHxOC4WO3nxOHcSSO3nxOC7FZAvPicFxNI7efE4d2RaR24+Jwk2FkC8+JxK7CyOhz4nDuxNIAc+JwXYZV0O3nxOHdiyrodvPicK7DKuga8+J+uC7DKuh0SHxP1wXY8qO8Q+J+uC7HlR//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4" descr="data:image/jpeg;base64,/9j/4AAQSkZJRgABAQAAAQABAAD/2wCEAAkGBxQSEhUUEhQVFhUWFx4ZGBgYGBoeHRodHhwYIB4YGR8fHighGR0nHBwcITEiJSosLi4uGx8zODMvNygtLisBCgoKDg0OGxAQGzQkICQsLCwsLCwsLCwsLCwsLCwsLCwsLCwsLCwsLCwsLCwsLCwsLCwsLCwsLCwsLCwsLCwsLP/AABEIAKoBKAMBEQACEQEDEQH/xAAcAAAABwEBAAAAAAAAAAAAAAAAAgMEBQYHAQj/xABJEAACAQIDBgIIAwQJAgQHAQABAgMREgAEIQUGEyIxQVFhByMyQnGBkaEUUrEzYpLRFRZUcoKiwdLwJFNDRHPhJTRjg7LCwwj/xAAbAQACAwEBAQAAAAAAAAAAAAAAAQIDBAUGB//EADgRAAIBAgQEAwcDAwUBAQEAAAABAgMRBBIhMRNBUZEFFBUiUlNhcaHRMoHwQrHBBiMz4fFykmL/2gAMAwEAAhEDEQA/AMOxMRYdxNkQ5zOxZbMO8aSkqGS2oahKg1BFCRT4kYbbSAumzfRbEMztJc1NKmXyIDCRQtWBUuK1BFRHStO5GDOwsVX0dbtx7Rzy5aR3RGV2qtLhaKgain2xZKTSBFt319HmTyOWmkSXOmSMhV4kDCMksF9vhhaa6EHXTEIzbYNEP6Ltzo9qTTRyySRiOMOCltSS1KG4HE5ya2EkSuc9Ghy+Sz887uJcpKVQKBZIlIismorqHPQ6EU6g4SqXkkgsR/oz3Rj2nPJFLI8YSK8FLak3AUNwOmuJ1JuK0Elckt5NxcvHkTnsjmXniR7JBIlGHOEqNARRiKgjoag+KjUbeVjsN/RvudFtI5niyyRiBUYcMKSbuJWtQelgpTxOHUnltYSVx1vnuLDlcnHnMvPK6O4S2ZLG1uoQCqkeydCOmvxIVHJ2YNWC+jvceLaMWYkllmTgsABEqsWBUnoVJJ00Aw6lRxYoq4y363by+R4IhfMsZLiwniMdAttCtUWup169sFObkEkSe7m5WTl2cM/m81NAnEKNaqlR6yxT7BOppXClUkpZUh2uiJ3/AN0Ts2dEEnEjlS+NiKHQgFWppUVBqOtemJ055kRkrDjMbpRrsePaIkk4jyWGPlsHrWSo0u6LXrgz+3lC2lypDFpAkdgbGkzk6wQ2h2BNXNFAAqST4AYjKSirsaV9CwekTdKLZxyyxSNJxo2Zma2lV4eqUGim4nUntriNKo53uOUbDTdLZeSzBEeZnzCTPIEiSGO4MCFoSbTQ3E9+grhzlKKukJJMNv5sHL5HMCCCZ5WVay3W8jHULygCtup+Iw6U5TV2gkrFdGLCBf8AcH0fx7Ry0kzTSI6yFFVQtpoiEE1BPVu2KatZwlaxOME0Gn9Hax7K/HSSSCbhCQxctouIoOl3Qjv1wKu3PKtgdNKNyp7tbIbOZqHLrUcR6MR7qjVm+IUGnnTF855Y3KkruxP+kLcxdn8FopGlikuUs1vK6n2eUAaiv8JxXQrOpe46kMol6Pd049ovOskjpwkVhZbrUtoag+GJV6rha3MUIKVypRtUA+IxoKmKItSBUCppU9B5nywhGj5LcPI5hJVy2cklliiDtIApgqbuUkCoOlaXVAIOMjxE4tZkX8GLV0yibF2a+aljhitvk6XGgFAWJJ8AAca5zUVdmZRcnYsu/m6Eez48qyStK0wa88tlVCax0FbTcepPbFVCs6jd+RZWpKCVmF3I3SXPxZpi8gaBQUVADeSHNDUE9VA08cFes6bS6ipUlNP5Cuf3KMGzBnJeLHPfaYnUAAFyoOou1Wh+eFHEZquVbBKjlhme4huju1Hm4M5K8joctHeAtKNyyHmqDpy9vHDrVXCSSW4qVNSTb5FbXGgrQbCGU/8Ao+X/ALUn8Dfyxw+LDqjq2YtlcvPG6uiSK6MGUhDowNQeniMS4tNrdBZmvekD0jJm9ntDloJ0nns4xMRACgVYAit2oC/AnEYzhfdDsylei/aQyGfTMTxTcNUdTbGSasKDTTFk6kGtJLuJRfQtm/O8WUzeXnEcm1WkkNyRSV4IN4NLeyjsO1BiEZxT3XdBZ9CG9FG302dNmHzEc9JIbFsjYmt1delMTnOD/qXdAovoWDPekX8VsaTK5iKf8W0YQsIyVcgrRyexIGunWuIxlBSTzLuFn0IX0U7fTZ2ZllzEc9rxWCyNia3KdemlBidScJLSS7oSi+hJbx70ZYbObIbOgzVssl8jyoRTnDmlOpJAHQADChKGa7ku6Bp9Bt6MN5E2d+LMyT1mRBGUjJoV4up6U9pcOpOEnpJd0CTXIW3y3pj2jkMuJUzAzsNLqRtw391z4Co5waaHTocEJwi/1LugabWwf0Z7zQ5GDNRZhc0pmItaGM3KLSpIPusK1BwVZwk7qS7oUU1yIzfvPQZnhHLvn5WW4Mc1caA20s00qRr8Bh06kFvJd0Ek+hM7ubfyX9E/0fno80QZGZuFGdRxb1Ab6VwpVI58yku6BJ22In0k7yf0jPGYYZUihQolym41IqSBWg5VAFe3nidKdOK1ku6FJN8hfM7wRtsOPIBJuOslx9WbKcZ30b+6R264SqQ4mbMu6FZ5bWKZ+Gf8j/wn+WLuNT95d0RyS6AbLPQix9RT2T/LD41L3l3QZZdC5ekLbiZ0ZMQpN6iFke6MjU8Pp1qOU/bFVKpCN7yXdEpJvkxr6O9oRZPOjMZmOUqkbBLYyxvNoB7U5S4r54dWrCUbKS7oUYtPVfYgc80s0skrq90js55W6sSfDzxYq1JJLMu6IuMr7CQy7/kf+E/yxLj0veXdCyS6F+3I3tXI5MxMk3FOaSXSM04dYg+vjYr0HwxnqyhOV8y7onG6Wz7Mlt59/IczBnYljn9aiJFWM0otCbteXmLfbCp5YyTzLugk7pqz7Mrno42xDkJZZ545mk4dkQWMnqatU9uij5ti2vUhNJKS7ohTTjq0+xKbc3whzuzpMvJlngmEl8SxqWStbiSSFILFnB071xCDhCaammvqhyeaNrPsxh6M94I8g+YadJqSoqrZGTqC1a9PEYsrzhO1pLuiNK8b3T7MpcWWcACxtB+U/wAsaOPS95d0UuMuj7MViy7Ei5XAqKkKSQK6kDuadsHHpW/Uu6FkfR9mafnd4dmtlBk4vx+XhA5hFEgMnjxGYMTXv0r300xiUvbzOSb+qNLtlsk+zMvGXensN0/Kf5Y38el7y7oxuEuj7Mt2+W20zWVyEUSS3ZeKyS5CBW2IcviKqcZ6M4QlJuS1+aLat5RSSfYX9H+8S5GLNrIsweZAIyiE0YLIKk6U1YYMRKE5JqS7odFuCd0+zFdob1GfZK5WbjyZriXM7KSCBIWHN/doOmFF0o1cykrfVBKUnTs07/Qjt1toJBBnY5eOGnh4aBEBBNJPbqKgVI1HicTrVISlFqS0fVEKV4ppp6/IrywN+Vv4Ti/zFL3l3RWoS6Psw/Ab8rfQ4XHpe8u6Hkl0fZluG3sz/wB5/qP5Y+f+Uo+6fTvJ0fdB/TuZ/wC8/wBR/LB5Sh7oPB0V/SPNnbxTq4LyMy11BwlhaCesSqtgacoPKrM07IPHIiuBo32PhjpU8BhHrkR5Ws6lOTi2PZMvGoLMFCgVJJoAPEmugxpXhWDe1NGXj1OpDZjaiH9jDcPzOSoPmooWPzAHgccnF1fCsO8rgpPovyaqdPETV72Q1Obl8IB/9tz/AP1xzX4ngeWH+5oWGqe+J5jbfAW+aNGjBFxS4EAkCoUk16/mGOj4fV8PxlVUlSs3e19tCitTrU45s1yzZaKKRQygEMAQddQemOv6VhPhoy8ep1D/AINB1UffD9Kwfw0HHqdTpySdlH3wvSsJ8NBx6nUAycf5R98HpWE+Gg49TqD8GndR98P0rB/DQcep1A2SQe6PvhelYT4aDj1OoDkk7KPvh+lYP4aDj1OoFycZ90ffB6VhPhoOPU6nFyadCo++D0rCfDQcep1B+DQH2R98L0rCfDQcep1OvkkHuj74PSsJ8NA69TqBsmlNFH3welYT4aDj1OoyObynF4HEi4//AGrxf0u9mtfZ1+GJekYW1+GrEfMz2zCkD5dpGiDIZUALIG5lBpQkVqBqPrhPwjCLXhoaxE3zHMeTT8o++F6XhPhoar1OpwZRO6j74PSsH7iDj1Oo22dJl8wokgaOSMkgMjXLUddQcN+E4Vb00Lj1L6Mcvk0r7I++EvCsJ8NDdepfc6+TT8o++H6Vg/hoHXqdQNk0A9kffC9Kwnw0Pj1Oowz8ixPGvBLK5oXFaLqAK/XvTDXhODf9CLKcqk4t5th+mTTuv64PSsJ7iKlXqdQLk0Puj74PSsH8NBx6nU4cmhOij74XpWE+Gg49TqdbKJ+UffD9KwnuIOPU6g/Bxjqo++F6VhPcQcep1AuSTuowelYT3EHHqdTn4ND0UffD9Kwnw0HHqdTpykf5R98HpWE+Gg49TqYMBjln0IMq4VweodhTUYZXexe/R/tS4NC3Xqv/AD/nbGvDT/pZwPFsPa1RD3efbSIaStbFFSo63SHULT3rRRqeLA+7inxWvWyKhS3lq30X/Zz8Bg5V6nsq5UM7v1ySGCBnKiouIA+JArp88c3Af6edaV6ktFvY6PidJ4GmnJq72SGOyNlbczY4rZgQA6hAimg8xTT5knxx6NeFYGHsqmv8nBeJqN3uSe1tmbUXKyxTLHmAyUV4xY4OhBK+ywqOxB+OKqPhGHpYiNan7LXYlLEylFxlqaBuM7NkMteCrcFAwIoQbRUEdjXHSMpMy5lU9t1UfvMB+uGk2A1O2cuP/MQfDip/PDs+gfQXgzkcnsSIx/dZT+hwh2DvmUBIZlBHWpGnxwgsw6t8wcAjvTphgAjuMAAOuEBUc1v0izSx8O4RB2Z1fosbxpIxBUUtDltCa2EVri1Una5B1A2X31DSJGYGF6o/tc1sgcoyrQXcq1IqCK0ANDgdK2tw4nKw/wB3t5kzMLymxFRQ7UlV7VK3esoBYwHVT9TiM4NOw4zTRkbZ+U//ABTgS1/F8bjaWcL2ODWta15OlO2N9o24d+W3zMl3+u3Msuc2o4zu0p8obnOTieMgV5WERvA70UlvlihJZIKXVlt3mk10Obt7Yd35s9WA5ZmzBOYLvGbSeKhEY4RDUFhP10wVIJLbnoODd9+RzcnbuYlzUKZvMShDC7ZcHl/E8zUZ9eYgVoP3R/idWEFG8euvyFSlJy16dxps7eJxs7KcSeZWlmkF6yJEpCkaSSsp4a6+6K9fDEpU/wDclZbL6kYyeVXLZ6MNpyzrmVlkMnCnKoS1xCkaC4gFhpUEgE16DoKa8YqzXNFlGTd7l1OpxQXAbU4AeoWZAwKkVBFCD3HgcHzHfXQYQZgxuIJDWv7Jz7wHVD++PuNfHD+ZdKOdZo/uiROmmEUg6YAANMAgAdzhDI7OS8a+GM9qO46JXsPF/Lt38DJaal0FktOX7IcbMyfBjWNWLBe566kn5Dywm76kKk3OWYc1pgKzAFfHm7H0a4YPhWGFu7Ya0FJXHu6m0eHmUavR7W/Sv0IOLrOEkzBiIqtRnHoOvSbA3GZqGwSH6tHFQn42kf4TizFNcVLm4/5K/wDTU4JTg9yJ3NzgSaw+zIVRvgSP9cdLwySyzjz3Kf8AVdGTdKpyV0bfm9oQ5WMGR1Vew7nyUdTjTCEpaJHkm7EDnN8UKNwlNwUlRoSaDUnso8zX5mgxZUjCjZ1ZJa2/cri5Tfsop22dt3RLJLPNbJaI41YKWJa1gB7PL1PliNedaFSMKEFZ3u3rb/0nSjGSbm/2I7L7Dilsb1kZabhEPYSeW6oI6aeOMdXxbE0HOM4xbUMytdc7WLY4aEkmm9XYic1szKOHF7xuHVFWQx+sue02gUJp1+BGL/O4uLi5xTi03dX0sr6jjThrlbun3EJ9z8ic1+G/6q4yWXgxU6e17NadvHGTzuKlhFinGO17a373LskOJwyy7H2cUjysKzuSs8oEtAWFEbSjhhp7Py07Yw16yjUqzlG6dOm7fVjjDNGKTtqxzsjfdtn7PgMvOpaRRy+yFcgA6+YHT6DHQlUrTxM6VO1oqL1vzRUoRUFKV23f7Fij3+9VHI1qiSJZQWB0BDcp1pWtorXvimnXxFSE1CKcoyy/K3UJQpxau7Jq5zJ77TMhlaEogQSAsAblJFQKPUEAjqO/fE51a1OtThOzU3bS/fUSjBxk1fQvMElyhh0IrjcUlay+9QfacmR4IFqk8S7ryI3s2/vU69sWulannuVqp7eUsmZmSMcR2VFUasxAAHxPQYqs3oWOy1EMntGCavBlhkA9oRujUr42k/fDcWtxXT2CJtXLNaqTQNeSqqJENxGpCgHU6g0HjgyvewNrYN/SWXWXhiWESdLL0D/C2tcGV22DMrh85mYYBWV4olJ6uVUE/OgJwkm9htpbkTvNvHHlcqc1GqTqGULa4pzMBowBGnlidOm5yy7EJzUVcd7H2tBOkYuiEjxrJwblLLcob2euletMKUXG44yTHE+1MvE9sk0Mbt0VnRSfkSCcKzfId1ceoe+ExoYbb2h+Gy009t3DQvbWlaDpWhp9MOMc0lHqJyyxchjuvvGuaygzUgWFSWBucUFrEVLEAdsSqU3GWUjCd45mOp3gzULFZo2Ua8RHU2EahrgaAjr8K4jqmXUqmR3Qy2RvLEVInmhDoaF+Itj+DK1aGvh2xJwfIsrQjbiRfsv7Defe9U2h+EdFCcPiGZpAABaW1BFKada4lwm6ef5mTPaeUsWXzUcicRHR0OoZWBXTzBpip9Cy/MhE2yuckaHLSpYv7SRWUtT8sYB/zdBibg4q7NEckFmbu+nT6j+DaGVjAjWaBQrcO3iJW815TrW8kHQ6kg4jZ72KJVMzu2R+U3xglzj5RCAUXWQsoVmqo4cevOeb7Ea9pulJRUmVxqRcspYh5YrLDAxs2b8hxwcjPdLEw6ir7NkAqVNPLEHFoksTB8xPOZKSMXEaeI8PE+GGojWJi+eowyklJ9O4BxJ/pRWrZ5Jc0att2EWLMU4iMgWVaVqupDAdyNdO4J70xbi8K8TRWR2mtYv+6/c8vGs6FZtELk9hZGTniRGr+V2oPkG0P6Y81PE+I4WftXTXy/ydWeNliKfDnK6Y4zu76SPxJZJmNAOZxoB26aDG+n/qfHpZYxV//k5jwFG92/uBGgjV4oBcxUgqnMx0PtGv6n4YVHC+J4+vGrVvZNO70S15L/oJ1cPQg4x+xUNiTuMk0bGNZ0cBRKUGnFa8i82k2n9MelxnEVem3mye1my3/bYw08uSW19NyUTOon4cPNET+LBJBhWi8J9TYaUqKVPljmYqjOc6jpRk04W1zb35XL6dSKUbtb8iHyGX4iiWlRxXNeuiysKj5DHpacW8I421y/4MDlaqPEQfj2mMkHD44dW40Xs0XWl1ete2OHTqNeF+XcJZstrWe/axrk4+YzZlb6h9nbTivyp4kYH4vMEksNFMctGOugJpQ+eMuJw9aWe0X/x00vqnqi2FSCtrzbKjvDmOJs3LICC3EmLKCKgcSoqO1QMdXC05+cqSa0agvsVuUXGKv1LFsjPRVyKs8VRkCBcy0EgGitXQHrofPHPqU8RCNbKmr1E9N8vOxJSptxTa0Q4OfdcnO08sV/BYBFaA6gg8hjNTUdvLFlaCnXounGWkru+ayVvmRjNKMk2tV8jZdmfsk/ujHWMplW0NsJk9u5ieRJGQC2iAE1aKLxIHbxxtjHPQUU9TK3lqt2He+O98GbyYdcqzos9pM9yrGbahyI3qdGIFSO/zjTpOM7X7EqlRSjewx3WtG14jGUKPC3NFAYI2FjmiKdStVHMepXyxKo/9rXe/W5GC/wBz9hf0UbDV8rPOEH4lCyQO1eQ8IUI7DV+v8sLE1PaSvpzHh4ey3zKzZlxkmy7Qyf0nx60sbiUqK6+FKinjr54uTfEvf2bFWmS1vaLJvBHwc9lJNqqz5dcsisxBdBIEIa4Dqb9SO/L1pimnrTap73+xbPSaz7WEdqtlm2Zm2yWXniiaeM3OTZIb+sSljQAU6AaWjto45lVjnd9BSs6byo4uy48vm9jtClplSJpCK6sStSfCoYj4YM+aE7sMuWcbEVm4xHPnkzzRRyyMbWly7yuwLNRoGDAIaFaH4eBGJp3jFw5fOxBrVqX9i9bG2TtFMrl0yuajWMIf20LKxBdiotYEqApAAJ7DGaUqbk219zRGM1FJMjt8d92UZzJZmAxlkMcLKSeJXQMagUBWh0r3GJ0qK0mn9SFSo7OLRXtoZKWLI7PWZJOCsryzx2moVpAVLDseHf8AC7tXF0ZRdSTW/ITpTVKMraXH2yzG+czk2QRkyZyzoaIwRnZAFVV8b9aU0o3SuITbUEpu7uSpQc5vhrSxWsznEfZccCxuZYp2LNabQrBqKT+YmmnXlOLtqrlfRopzvhZPmTu3JojtUvmoWlhjiFyqCdFjopana4ivyxXBPh2i7O5dVjFVVm2shtkMhmH2ZnGy6yCBswrBNatGA11PzAViqR1sPWmG5QVWObexUk+FK3Ud7twRT5vJnLzRCSK0sIMpIugpcs7lyC1AwL9DU9dBiE5OMWmt/mhxSclb+xK7hbGim2jtCSaO4xZgtHWtAxmlNw8SLRiNabUIpPkSpRTnJtDfZ0OWy+3pY5o7QzA5cUY+sbhkOPnfr064c25UFZ/UI2VV3RreMZqMyzu1BEKkHHHzs72Qq+e36PQRqPM/8FMWcNyW5W6iizuU207g8yuCOYaafDXFTptFkaiZX9jm7NsB7INB8DrT7/bEq0bQRswlZylK/JG65TXLqD+QdcaIfpOHiP8AlZmXpUyMUM2XZECNLGzMy8pYqVGpHWgPfxx18J7cNTDJWehX9jx8Z7Wd2ASRyK1JEcbvatehNtK074umlSWaMV2K7N8yUy8aWO6MwByjS23A2OuZSIioAqCASKitHOK5VZuWWT5jUI2ukRqZtac1pXzpTG7LGxn1JXI5yJTqsfSvRa08fhiuVOIarYuGy9o5eRBHyDSoC06eIA7Yqy22E7kJvPsmGHmopu6aDXAvadluDkoRzSM82ptO0KY1U1qADSvjUAdqd6jriUqdloyylJzk8ytb+bkgcvcgLKBVQfMV7HTp54tlQcVm3RlpY6nKpw+e3yZEZ/Zp7Yg6aeqOhGa2ZLeinK12pFHKt6SJIpDagUUuDr5qPrjNXTir3JuMd0vseko0CgAdsZBEZLvDEpYG+qyCMinc11GvTQ64xSx9JNp8nY1RwVSSTXNXHbbShF1ZU5etWGmtNfnp8cXvEUle8loVKhUdvZepz+lIdfWppT3h3pT61GF5ml7yDgVNPZYU7Virq6gUDXFltIatKa+RwvNUuqtprfqPy9TkhVNoREqBIhLjl5hrWtKfGh+hxNV6bss2+xF0aiTeXbccdsXFYO4wADxwgB4YBEZtnaBSiIfWMK162L+b49gO58gcNWNNCjxHd7IgmzQhGjMCx7ElnbxPdj+g8sGrOi4U0ry2Q0bNSMahaebPQ/5Qf1wmkjPLH0I6JXIba+8DqSressHNzNy+Wo64WeNydLGU1qoWI2Dfe4hSJhTpRqgfDUYlmiXxxeHbu47/ACHsW243JXiFSTUgllJPiT3PzxYmuRqU6E9rdiZyO1po6lJSwOvObx9Sa/Q4Ts9yFTBUamtrfQl8rvYw/axg+aGh/hb/AHYWVGKp4Y1+hkzkttQy0CuAx91uVvkD1+VcJxMFTD1Kf6kSGIlAMMZlW28pxEoOuONG19TvXKvLsWMAFlucEE3rUEDqopXrTy6mlMdHD1qcG8xnr0ZT2YjtHYSvJEcuhjKr6xgKKx+B8tK9x1xCtXg22iNGhJPcS3LyhbNtXX1h/wAoJxmqe00jdSfDpTb3vY2xRagHgg/TFxyKjvJsr/pE3WbP5FDCK5iAl4x+cH2469qgAjzVcbsLUyIzvcxXd7NTicGAFZob5KGgK8NWL3BqdFDAqeuoxuqTi4e1sJxtqi57NmEJlzOV9SJtntKqr/4TfiIo5ESo9kMptPUAjwxncr2jLkyNrai2dz8iR5jMq1MwcrkW4oVbqyxkyN0oCxRa6a0pgSvLK9tRS0VxbakYR5FUAKNqoAAAAAYEYgeAqTpghs3/APyxS/yJ5qe1ZyO20XH+XM4upL24/wDyQls/qVXenazNNEj0aKhNragnTXyIHQjxOLYL2iylFWZcNt7EyuXhV4IWLEEGjaioBBYGncCo7fM4tpOWbYxYqaqQcZSsVmXOKlvEYC40Gh1NOleleuNzqJL2jhRw8pyfDW2/5CwrxI1cdGFRXwPj8sYqbWvQ9C4tJJ7l59Em7dZDn2HJYY4f3riL5B5UUKD3q3ljFipxk0ol9O9tTU8ZCZW8xFlTMwLtdzsxBFFoysQdOtdB16kY5M4YbitX11b+WqOlCWI4adtNP30YfMZHLiN57pHAPNqK6SK1uoB0YAUPbTEp0KGR1btr/u5GFWtmVNJL/wAsOzl4ZGkjEjB3fiMAe6gKRqKFelRr1xbwqM5OCerd+3L6FfEqwipNaJW7jaLJ5VdRIaRFAddKo7UHs6m5iKDFSo4aOqltb7PYsdSvJ2y73+6/6Eo8vlEdWvNFVWuJUqaOwWulwIbwp0xBU8NGSlfZJ/XXQk6mIknG2rv/AG1+xLja0VWF4AC1JJoPMfEVFR5jG/zVO7V9tTH5epZO245y2YWQVQ1FafAjsR1BxdCpGavFlc4Sg7SFcTIgwBa5T5M1eWk/Oaj+77o8uXX4k4JdDt0KeWKQ0yq3Vkbq3TyXsPn1Px8hgb5HKxtXiTceSGG8u0/w8Wnttovl4t8v1IxXJ2MtOmpMqOWj4yFF1qanX7nuxJ7fDxGKm0tzak3ohPNbvZiKONnSgDGhqNK0oGHbX9cHETB0ZCG1c1GUB98dh4/l+fbBcViR3R26M0jKy0ljpVgaFh2J8Tp3xbGo9iPHq0XeLJmWZ16nQ9DQfQ4003GR1MNj+No9H/cIcwx60I8wMW5Ea+JImdibzSQkCQl4u4OpXzXuf7v0p3jKmmtDDXwsaivFWZoMcgYBlIIIqCOhB6EYznIatoZ5ICKVxx2jvrU4cqG7YbjcV7BJYaA4rlGxKLuyH3AyPrZHI/8AFf7LT9Ti63tIqrztGxomc008gMXcjm8yS2b7Hzxpo/pKam5Xd5tyI55hm8uVhzaggsVujlUqVZJ00uBUlbhrTxoMX3drEbmQ70RbSybP+Iy0ccJg/DqYEYwJHermwgkoxcVrJqanTpS6moO2upKyaGGS3of3lgkQxRQtG6FkZYQBGWFwNwA6gganShpi/gp89SLTJLLbxyXOzCKQvIJTxIwwWQVAkQAi1gDQVqKAAg0xPy8XbWxS5NB83tZ5gAwjUXmRuGlt8hFDLJqavSvS1eZtNcTpYdQd7lc5t6WIXeHLtJGCgqymunUDWtPt9MKospZRs5Xb+QbYO3ZJyUlIJUVHXt10r1+GNWHq5naRyfE8CqcVOF2M85k5M9mVhgAYDSq1NKnmZuw1+tPPGbFVU5HR8NpOjRvLd/yxt+yvR7Dwo0mqUVQDGDQNTs56lfEDr300xhdZ2si/L7V2XiNAoAUAACgAFAAOgA7DFJMNhARcmwYWLEhua6ouNBcQWIHY1AOMcsDSk23zv9zUsZUSVuVvsLDZcfCaKhsbr0BNaeA8sWLDQVN0+TIOvLOp80DL7KjSQyi683dTX2iCR9Rp4YUMJThPOt/yE8TOUMj2/Gwk2w4iWbmuYg1rShDXAjzB8a4i8FSbb5v59CSxc0kuh0bDh00bSnvdaOXqfO4k4PJUv4/nf+4ebqfz6W/sck2DCxclTz1rr3PUjuDphSwNJttrcaxlVJJPYd5LJrEtqDSpJ6ak/DTF9GlGkrRKatSVR3kOMXFZH7flK5aWmhK2j4tRR9zgW5dh45qkV8yoS83KO+ny7/bB8zuVpKnTlLoh4MQPLXbdzPd+c0WzFvZFAHxOp/UfTEHvc10l7JObpQR5ZA8zIrHoGIFPPXv+mMk53kb4U8sSx7UImiZQRquh7V7H64hKROMbGD7zO8cxB6MLh9Ty/FSGHyxppvNEy1llmONx8/Zn0HaVWX6i4fdRi1IzVdjVZI6gg9D1xNOzuZ4zcXmRHA0GvbQ/EGn643LU9LCSkkzgk1oQwrWlyMoNNDaSAGodDTp3wwUovRM0TcmctlQD7jso+GjAfINT5YzVFaRycZG1UrMjgipIxxlqdRaERPnHhN4qU97vTz+GHqix5Xox6+0VdLgQdOuISfIUY2Y43Eh9VcffZ2+RbT7AYsW5hru7LTtLqPiMWsyokNknlI88X0NiqpuPsaCs5gAru1dxdn5gkyZWO49WjrGx8yUIJ+eJRnKOzHcgcx6Ismf2cuZj8g6MP86E/fFqxE0J2e4kvoliH/mpvmsf8sTWLn0IOER5lvRhl19qadv4B+i4TxU3yEqaQpL6MMgxqYgx8W1OKXUkWak7sXdrL5UUijVfgAMQuBMYAO4ABgAGAAYABgEDAMGAAYABgAGACG3semXp4ug+jXf/AK4cdzZgI3rorGR1Y+Q/1GFLY3+KStQ+rHpxWec2M83u2cZM9HzBUcBiaipMdOT5gV+uKKk8t7G/CpSWvIs52MswV7mWlCQrEA/3gOtfPGSJ05LY7nEFiRa2lqHXrp08sRuPLzKHvpuoIoWk4gJU1AtAOp6AjtSmniPPGinU9qxRUp3hcp+6Rb8dl6Cp4lPsan5Cpxs5HNnszbqYZjIuJwHRyCVWQsQO45qfQkH5Y2rY9LCL4UV8kR+xdqNPG/E1ItVR4EsGdvKlqn46YsmkrWIU4vNc0rcEeof/ANU//hHjNV3MeO/5F9Cg5V1BAeQM3W0an5AVOONpHY7GWR2PO8cssNQq+1IR9l8TXufPEXe+pG11mInOKYoyoPNI3KOg1pXTsK/rhbyFKWWJo+72XCIiL0VafQ0/0xOO5zahM5+Kor4UOLWtChMdbM94fDF2He5CoP8AGkqBgAGAAYABgAGAAYABgEUbL7ezMYKhby2YzADy3kKqkcNKjUBhWh16aA1xmjOa0+bO5VwlCWt7WjDRW1bWr/Z7ocZveXMrK6KkdokdASj9FjvDHm1F3J21+mG6ss238sQhgcO6abk7tJvVc5Wt21Dw7zZhmh9RS9YCRRqkyVElp6Lw6a1B86YOLLTToReBoJS9vZytty2//XIQg3rzPrKwq1sUroFVwS0cgVQak1uXnoNaDTCVWV9upN+H4f2Up2u4p6rmrvs9AkG3cwnGYDiXZhFVmV7EVowbgK1C38vWgJ+WFGpJX+v+CdTCUJ5FtaDbV1dtSt3tqO9vbVkkgjVGaOTiwrMFWQUD0LWsQptA1JGoHgcTqSbSt8ijCUacasnPVZZON7bra61JDd/OTSSTI1ojhkMS1D3uAFtcsWoe4JpqRiUJNt35GfF0qUIRlHWUlfdWXysidxaYQYABgAGACC3w/YL/AOov6MMSjubvDv8AnRXNmnVh+7+hH+lcKexu8Ujmo36MUzE1dBik81e5j+/mc4uZblIEXLqKHl1Px1P6YqTu7nRpQywRoWQzbFA6klOpAIBI7GpNKeOMXNo6yd4oS2nPIpj15Q93sgsSfdBVrfngy6DKl6TdqvaI60NRWn1xdh43lczYqfs2Qh6LMg/EaYx+rKkByPeqNF7+NT00xple6scyo1lsaQ2gxZHexnhC8kiH4Y5i7MsaAVKUqWPs1JBovXpqTaKjWvQXQ9DVm4JKII5lcKyNUMDUVrYylQwqdaG4EV1p8aBtNOzJUpuS1ND3HSmVB/M7H6Gn+mMtT9Rzca/93sZU+ZkmARWFK9EUKBrWpoB4A644rkz0UaFGGstfqTuUyyww2j4k+J/liJlqzzyuU9s5xc2Pyx6gfUj7jFqVomacruxqu7slwB8h9ycKBkqIsiyAllP/ACv/AD74v02KLHcktGI8sTou0iM9h9jWUAwDBgAQzmaSJGeRgqKKlidAMJ6agR+xN44M0DwXBIpUGlda0NPA0P0xCNSLJODRLA4sIncAAwAVlN7kV3EgNpnaGEoKlrHhiZmqf+/LZp4V70wgsLw735dwCl7VS+gUEgWo2uv5ZIz4esTWh0AsxDMb5xISWEgS2vsCpNJ2qDfQrw4Hb4FD0bAOxIDbysSI45pKMFJVRQMTQrVmAqp6+FD4HAKwTaO80MMjxvdVFLsQBQKI3kY1rpRUFa01eP8ANgCx3KbxxSMqIspYsRbbqoBoXbXlW6o+KtpocAWGm0N7YoSzNcYkuW5UrWRBKzqpuANiwvUAE18B1AsGk3riBu5hGl4kJToVmWGpN1FUPfUsKUViSLTgA7LvVEHCi4FXdXDLzVS1bQLqhi8kNtQQwkWntA4LhYVym88MkqxKJLmNAbOUGkx1NfCFtf3k7MMAWJvDEMdtZLjQugpcaFa9LlIIr5VFPgThp2Zdh6vDqKRnr5oxsNKMDRlPUdip8O4xao3PQVXGrTtumPQQwuU1Xv4r5N4fHoe2M8otM8xWwk6crWMz332WRI00QYxyHnJ6KxpqD4aD54yOUc1rnRVGpCCzlj2E3Cy8UiVZCvMB8Tr9MZJ6ydzZT/ShHbu38rGlYtXpoADUfyxKMHJ2HKbijMNobQeZuI40NQP3dfucboxUVZHOnJzd2aTurtaVYY0aNWRFCgqSDQDSvUE0+GGrm1+EKccylYsyZ1WRmFRaNQRqCenl11+RxbSi3IzRwE6NVZ9t7kImcOot1ZbWQG6qns4ItXqfeB1PnjTxFcteLpydpIT2TBHGGCE16sSa/Ko5dPL54t4mc0UpQknkNe3ay/DysKkUNgYjwLcxH1OMkneTOTiJZqkmUGLLKOmOQ1c7N2R28GatS1NWP28ziNtRasomzWtkkqakLX+f64ulsU2szXt0ZOUA9QAP+fTEI7lFQmdsOyMJIxUqNV/MvcfHuPnicupVFcg+Q2qrgOhqO47qe4OHGWtxSgTsGYVxVTjdGakZXFoWxMQMAGc+lbbiqYsobjxOZwFNCo6A6aiorpXprims3ayNOFUc12Ul9sR5bLhsqzoGsLw3CjEEENSpI0HUHWlCO2MtpXsa6sYNXNm3VzLS5SCR2uZ0DE+Nde3gNPljbC+XU5ktyWxMQMAEQPwSVFcsvCqx1jFlXYlj+WsisanqynuMIBrPlNnFTrlUCUDFTEtACFsY9l9QFp/9GnuaAC4ymUSJgVSURqI5C1JXPKEpIdSzFdDd2r2wAN5pcnI0aNCKyB8wvJaeQqjMejBmMoWnVryD1OAYtlJcnOGlKQBnBvvMLMy0UXMVZgytGEPX2SladMAC2WmyQYNG2WvJ0KtHUmRg3Y1JZpVbzMgPvagjhOSrbXK1LnSsdS7FbtPzFpFr3JkH5tQBCWbJKqyrHG4llEKmNEJdmeQEDpVQzSsTWlDIfHAAnBn8hJa5WBQUre/CUjWthqbgfUXdKUhqDyjAA/ibKKQynLg1IVgUGqixgD4gJaQOgSnbDAdR7QhYArLGQWCgh1ILGlFGvU3Lp5jxwhWG2Q25DKnEWRQt9guZBqTy9GPtgqyjqVdTTXDCxF5/IwZ5nsvSWPQuY2APM60NwAkFUbUGtLTWjCsoTcTTRxEqWnIqud2XPl2qQdPejJP/ALj5imL1OL3OlTxFOpzERn7lKOqOpFCKAfLTT6g4onhKU9Sx009mM8nlY4ksjZ1WpIDUcCprQEUNB8DjNUwGZ3TBQaRDbU3fkmYENDb35rT/AJlXFSwlWJCf0OpuPHZQ2XeUiUH+bCVOtm2IwjDMrol8hswRIFZ0AA7G4/K3T6kY3Rps6rxUErRTf2Es/nkNY4/ZXVuYDX99u3wHQHzJxZL2VY4+LxLel9f7DLS2ppZ2ryxfIe1Iftio5RN7q7MOYmVTUr1aooAi9QB7oJ0p11r5C5exE6MHwaDk92a1ik5pieV2gx93+eOPKR6RINm4WIJbELgkirw5JuKWpyEULHpzf6mmmL7+yZ52uaVu49K+TgfHkH+pOEjLULBmpx96H/T/AJ54kytIjJwgN45W/MKgn4kdfnXEWSSI2betYmVQGaRjaqoBVj5dB01J8ATiUMzegpQstQjb3bRYLIoyscd9tWlV9RTkKohLMRXRTpza0AONkW1zM7p3FM/6RszlJVTMZZJVdA4eEstBqCaMGrqpPbSnXE4ybIThldiC3v22ubzGWzMEhiUxmM3hQUNxqCGNpDKfp4HFdXqacLs1cg9g5FcwfwaiGVy9vEWgoAWIa/2moBWlamhFe+KbNysjTOUYweZG+5DKJDGkcYoiKFUeQxutY5N7i4OAAGvbr2wAVvZ26oUhpmDMsl62qtDVCCj1WjKGeS2gBAY9yaodxfKbqQRsrC8lWVzUrzMom1eii6rTPIf3jXDFckNjbLTLRCOMsQKczUuNAACxAFxoBqdcACO09nREyTSOYyYeFxLgvDUluZSdFclvaNeg86oBqN2ss9Clbb1YWlSp4cYjCUIK2AKDT8yg9hgC4jmN0cvzuzyKTczNeBSol1Bpy2mS4HtwouyAYYXFV3YgbhurNyqthWylFDFSAFp7TK9R1McZ93CC4u+78ZEADSKMuhSIKVFKqEv9mt4S5QR0Dt3NQBcYrullCSi1tRgTEGUqvJGqoRSoXhJZTuskndycA7hhubB3aU1UqeZam5WVmqFqGIeU1BGs0hHXAK4vHuzEge15FvR1NCugd2csvLyEEgAilAiD3RgC4jsvY2USSN4nVi6tJEtYyrITGb4wF9lRwVDL7qxgnpgAsQGGIZPGkwJVlYAlSQQQGUlWXTuGBBHYgjAMhM/u2ra2ivj3+vXAm1zLYVpw2ZCZndph7JPz1/8Af74mqsuZpjjZLcj5dlSr2B+o+2v64mqy5miONg90NmgcdUYfKv6VxNTi+ZcsTTfMIUPQq3zU/wAsPMupNVIdQrZAvpY58AFYj+GhH2wmosrnClLew4yW6c0jAiJ/7ziwfPpp/dWuIWgjM44am817/I0Xd/Yq5VKVudvbalK06AeCjt8z3xXKWZmOvXdV35EriJSZLlNm8JTxKIRXQ6sWAU0t7VB0JoMcVw5s73FvpDUGbzK6hEupWjP8QVNo0qKEa1Bw7pbDyTlu7fQgsxl5JZAzmuug7AEnRR0A1OmHnHw0kWDYcjKSCer3fUnT9MPMUTpaEpnJuZ1J0ZRT4jwPjhtlahpdEDndoixryQFFa6/8/wBMRV27Fygo6srOxtoJI2YzKyqhgZP2ilgkfS9FsIMpc0HQgXa0Ou2NNxjYyupGdS71JrJ5xspEDdasiI4Fqi1WYrdp7wVSvwNPLFTeR2fM0zdOT0Vmimbd3glmsR2XkZjdEStVPQd9aa11Go00xogrbGGvNSsrDXIZRs04iBbpcpuqw1FVJYAOew9kV7nvCbVNZ5DgszSiW2LPf0RNEgjcKQWZ2KGQgkgOFXQAU0DUJF1R0xnhass8Hqi2rVUXka0LhsTf4Zr1U7xp1U2gqZVGpZFJuUFO2p1PwxqdSTsn+5XGhFRbWr5GjZKdJI0eJlZGUFCpqCpGhFO1MaTDvqL4AKvHu/mWNZcy2ri7hySgFOHOrBRUWNfLUEdOHH1KDCHcW2fsjMq0bTTX6MZQJHAL1jKNGKcqgCQGPpzjU2jAF0IZ7YOaklnYZlkjlDBVV3BjuXLoGXsGVUlYU0vkr8ALocT7ElfLRwtJd/1AllLOxqgmMojUkEkaIlD0WowCuMl3VmCy0zDAyEsAryIqvLLK8zUQivI4VD1BUMdegO4qdgZl4pI5Z7jJGVuDyC1naXikLTmFklFBNFsQAClcAro62w80y0fMUIRFBjd0AOole0DUkMxXWikKKcoOALoX2psSVnjMMhURxhBdI5YgyIZKkhqsY0ChzU8zeNcAXGX9WszepXNSBFcG0zTGqB8toxJ1bhQsPAtNIToTUGO49hzCGGLikc7vmCkjqzl7ibHoWUBmrTToNRTUEFymw8wsWZDZhmkmjtQl3ZY2YzMzKG6AGUKKe7GgPTAMbwbt5hGBWZaKLUBL1RTJK5iDGrW//Lr2qIiKKCAAQIt3c2rEjNu1aKb3cgrflw1B0VmiibmGoeaQjrXAO4vsTY2ZgtLSI9qgBQ7qlWVTKzLabmMt7hiej0poDgEywZa8j1gQGvukkUoPEDWtfthgHaMHAAi+TU9sADaTZKHthWC4l/Qy4B3HuWytuGIdYABgAGADF4WLGpxxGz0aViQjjwrgGEGADsaW4LkWrg2jJcajDbCEbKxn282beeYZeCrmhqiNq7flp71BqR8+2NuHp2V5GHGVbvLEjYNnZjKniCgiZVWRkkjlRiDW1ipIBLIWAOo8fHQ1m0ZjhN05ZkRW09tPLPxK6nqOyjWiqOgAHyJJOHlWw5VHKTk+Yyy0tSP+da4kVl19GyI2aYyLciI1R41Bp5j4jpiivOMYrNzL6EZSlaJBbz7cEuYke1gpNFBNaKugBJ69K/PE6VNQjZEa03KTbDbG2mqtqaXIwLACtCCKA9e+Iziy2nUWWzNv9CWfMmzih/8ABmdPkQr/AKucaFsYpbmg4YipRtmrM0yrJx+PK8avfwwAOHAo6AxkWysEJA5q64Qx7s3O5x5FSWNUUFmZ7Goy8SZVUcxsYIsbGp14mnQjAAwym283mHYQcILxLQxikIVDx2Wc1KCSNo1iClDRmdtQBgAK+1tpNGWTLhH1IV0Jp6q4LUOLiJXRK6VEUp8MAHZM3nmnLiEqNYkrcUUM854rqDz6Qwaj2eO2tBUgDvb+ez6SMMtEjosdalTVn4eYJC0YaXiAf428MAgx2hnKkiIACUJZY1xS4qZQ1bTUUkA/LVahhqAG2dnc48qpJGqLqzPaxDC51CrrVDaqvz0/aACtpuBkZnM/nuKZly0nJciRjUMvElLMeYAuUgitb3TmKaitQB9tiTNNFFEEJMka8eSOq2ktEHCc1Y+QyEEmoovmQCGbZvP8NnWFb5omYpST1cnDURxmrCqh1cMUtPMpANS2AZK5Q5jgzX8o5o4FCMZAFZkWR2LkvcLXHQgakknQETEEQRVUEkKAoLEkmgpUk6k+eGArgEDAAMAwYABgAGAAYABgAGAAYAMgyq0xw2ekY64lMJCsF4uAZ0PhXFYp2+O8oQGOEhzQ3kH2OnX9Pn40xsw9G/tSMWIxGXSO5zK50ZJogkeXkT8P62wrxllkQFqyAFlNGtABoVU61rXo0qWc50pAzyocg0UDiMNdIY2bnd6p6sAClqhVK10NfzA4lUpuD1I3KJsvZTSS0cFFDUa7QjXUAHq2K0DY3jQBmI6VIX4V0+wwDRb908hMYpZICwLxlRydSrR3U66c/XvQjTGLEVYKpGM/5fY10acnFyTKltKP5UB0+mNqMbGWXltrUdR9D2P/ADxOBoEb7/8A5/z6tDmYwOcOshPiGUJ9ih+oxKIpms4ZEGEIGGMKkYHQAfAYQBsMAYABgEA4AOYQwYYgYABgAGAAYQzuGIGEAMAwYYAwADAAMAAwADAAMAGKJ6s1FxUkBhq1DrRvHyPyPbHG/UvmeqrU3FpJDiTM0I5TQml1NBU0FfifDEMtyLg0Kq2IkCC2vtKSWVcrlOaZva7BBQ6k0IAxqoUbvNLYx4ivlWWO5Wsxuhm4ZktVcygYuTFpXmUlHBterAKQNept1uxuT5HMd73LLFsFMxGGgb1r3THiMS1XrQSivJUg0p01xtp1MiMTqyU9diJEr5TLGZo0TNRtbSSjGMORTlrQNQEi4HR6+eIVJuav0LFN8TLyKvk5JpWfMSXuAC7SNU1NSK1PtEtppjPmSko31LraCrbt5paXQPTUmjJ0UOW7noqP/D8MUeZo2/V/HsTysuu70OYyxjiXloGJRipFDaxJ1oNBWumMFd0KvtyXPdHThSUafsT2WzKhmt3cy7ECFqAMeqjS5hUAtrrG+mp5fnjesVRX9Xy59NjmOLuEy25k0sAKR0lEjoQWWhoSPzaG5WUHoSKYcsXRi7N/35kVBs0v0BxiBpo5KCWaNXjAINUjZ1bp0NxP0xdGabduRGSNmGLCJTY918wqMI5IVe8sJRfe7WzgSSE1AcGRegJ5TrSiifEi9SvIx0uxc7xImOaBVGc8wq1CTT3aNym2mlB0ODPG2wZZX3CZ7dW+WeQGIPLFEl9trB1djJJ0NtwtHf2RXphKqlp0G6bepyTYedL1/EoaQugu61N3Xl1B9WSw1qncdXmjtYWWXUTym7WbW3/qacqIbGYWos7OQotpUwkJdoar3rUN1IvZCUJLdjyLY+aaHNxy5qpmVliZa+rrfzdAVNCotB92oNScLPC6aX1JZZWs2NY9251eJ4nhg4dQUiuttaWBmTmGoKI/QLqw06ktTi76XE4PcSi2btFXjDZgEFmYsG0X9hykFavUiQhenMRUaYHOn0DJMPFu3mo1pFmFjPWqk6kLRQ1V1F2vwwOcd2gyvZMd7U2JK+cTMxPGtqW81SfZkoAKGgqwNQR01DaUjGpHLZjlCV7jWLYGdNpbMrcAVLqTdaWVrQxSvYjXy+Us8L6Ijlkt2Fl3azTQ5pHzCk5hV1a4i7goh7cg4gLctaggUFNTPG60DI7NXHO0dnbQla5J4ofVstqM5FxWUK2qdmMbV68pHxSlBch5ZPmN8zu7nG65m+2S9LmIK0M9KFU0Njxg9dVPlhqpDoGSXNjhdj54u1+bqhZPZ5TaCpcAWkKSoYaHW6ppQYWePQWWXUld39nvBGySPeTLI4a4nld2ZRqNKA0pr088RlJN3JxVkSeESBgAGAAYABgAGAAYAMiGVDWlGJDditGFKVqBXTzBNccudJRdkz1WGxfEhea2EnhoASQytpVT10FQO/QjXzBGK5LJuy9ThVTS3GWcSV4iqOiudLtRT94DX6YjFwzXZmnQnlshbdLZ8cMymJQHjRg8jlrmNSrktW2rNQqbOgAqa671UTWhxp0XGWrLDtXIKuUeobhhb2VfaJJJLVrTsfPt7xwKWm5CSszKd7M5Lkc/LLGacdbl6UKFVBqvtA1vGtK9RUHXRCaZmnTu9Sm8Q61J1pUEnm6gHzprTBcdi1SbbByEeXIdSosqrLQ86sSPKgp8SPM4yRw+Wq6l07k82liXk9IsQIrl5CakUvX2S7HrTqUZlOnz1xlfhzl/Urafb/uxLifIj83vuJJopGikEaxyRyDluYOrqpBpoVVgOoraMWwwShBxUldtNfK2/f8AyHFlcfQ7+xFQqwOBbYCWUkLZSvSoN7MfmfE4rfh7vdyW9/3HxrvYWyu9UIRjwpColLkFhqHaZitKUYHistDpQA9aYTwUr3zLZLtb8Cz/ACIbY232gmyzxqRJAKLV7RaZJXZT4hkelTSlDodMdCKUW31K2m0encjm0mjSSNrkdQykdwehxa5R6ldmhnldlGNHjWRrWBFacwJAFwPwFfie3TGaFFQi4qWjL5Vs0lJrU42yTdXjSgXAhamgAu061977DriLw+t877klXsv0oGY2KrNI4ZlZyNRXQAKLdCNOUHBLDQlKUs2r+Yo15RUU1ogsmxqkniyV1oamvMymnXpy00pphPDJ/wBY1iLf0jvJ5LhggOxq92veo6Gtajv2xfThGGmbncqnNzewzGwwvsSOpuLMR71TXx7aj5nGfysUvZnbdl3mZc435C2X2ZY6sJHNOoJJryquuvlXFkKUYyUs233K5VnKLWUKuyFDqwJFrsw/xUqPthLDwUlK/O43Xk4tW3Vh7JFUMKnmFPhpTTGiWV39rcpUmmtNhnszZKQ1pzeBIGlKig8raL8AMUUKFOlfW5bWryqfIRXYdNFlkUa9NNCAqj/CooMV+Witp/cm8TfeJw7HcvUzOV69T1vDdOgHbC8s813U0+o/MRy2UNRRNkEEHjS0oBS49gNa18QT8ziaw6v+t9yLxGlsqHWzcnwUtuLVJJJ660xdQhGnG2a5VVm6kr2HeLs8epXYGDPHqFmDBnj1CzBgzx6hZgwZ49QswYM8eoWYMGePULMGDPHqFmDBnj1CzPMOy94Nt5lGkgkd0Q0ZgsOnTrUeY+uOe/CcH7n3f5NHmKnUZ5ffXasjKizSFmIAHDj97p7mlfHEl4Rgvc+7/IeYqdRfOb07YiVWkklUOCykxx6qpoW9j2a9+mJLwjA+593+Q8zV6jUb+7T0/wCpfU0Hq49TpoOTU9PtiXo2B9z7v8kfMVOo/bebbIEhMkw4QBk9VHyAgMLuTTl18h1xUvDvDHa0VrtqyTq1up2XeXbC+1JKCVuoY460uVella3Mop11GHHw3wx7RXdidWsHO8W1wHJklpG1j+rh5W05aW1J1Ggr1GBeH+GaaLXbVhxawqu3NsFrL5rhQkcOKordSvJp7Ddelpr0wvT/AAy2bKrfWQcWtewDt7a4FS89L+H+xj9upFtOHWtQR8QRiS8O8Lvstr7vbuHFrib70bTEgiM8nELBQlkNSWpaByd6j64th4T4fOOaMNPrL8kXXqp2bHGb2zteJlWSSVGYMVqkNCEFXINtOUdddNPEYa8H8P8Ac+7/ACLzFXqMhvjtDT/qX5unq49fh6vXEvRcD8Nd3+Q8xV6/Y6N8NoUr+Ienjw46fWzB6LgPh/d/kXmKvUUi3s2k1bZ5TRWY0jj0VBzH9n0HfwwPwXw/4a7v8h5ir1+x2fevaSMVfMSBlNCLItCRUDRKVpg9FwHw/u/yHmKvUJ/XLaFafiXr4WR/7MP0TAfD+7/IvMVev2O/1zz/APaX/gj/ANmF6L4f8Nd3+ReYrdfsdG+O0P7RJ/BH/swejeHe4u7/ACPj1uv2DRb3bQYhVzDksQALI9SegHJ3wPwbw5JtwWnzf5BYis+f2B/XDaFafiHrUilkfbr7mD0Xw618i7v8hx63X7Bod7toMQFzDknQckfYVPueGCXg3h0VdwXd/kSxNb3vsjn9cc/p/wBQ+vTkj/2Yl6J4d7i7v8i8zW959kD+uOf/ALQ/8Ef+zB6J4dtkXd/kXma/V9kdXfDP/wBofx9iPp4+x0w/RPDfcXd/kPNVve+yFIt7NoN7M7mgLaJH0UVY+x2AwpeDeGR/VBL93+RLE13tL7IL/W/P/wBofrT2I+vh7HXE/Q/DvcXd/kXmq/vfZCse8+0WBYTPQaE2R6UUt+X8oJ+AxB+D+FppOC1+b+nXqHmsQ1e/2QVN7M+SFE7liaAWJUkmlBya66Ym/BPDVFyyKy31f5F5vEXtd9kGn3q2gjFXndSDQgpHoR1HsYIeC+GVI5owTX1f5FLF4iO7fZHP615+2/jvaDaWsjpWlaez4a4PRPDFPI4K/S7/ACLzeIaum+yF5d4dpKCzSyADqbI6dVH5fFlHzGIR8J8Kk8qir/VhLE4lK7b+wkN6doUu40lK214aUrStvsdaa0xP0Xwu9sq7v8kfN4nq+wX+t2e/tD/wJ/txJ+B+GpXyLu/yLzuIva77Cs29GfRirzuGU0IKR6EGhB5fHCh4J4ZJJxgtfm/yDxmJTs2+yCjezO9PxD18LU/2Yl6F4ba+Rd3+RedxF7Zn2R1d7M7/AGhv4Y/9uD0Lw3bhru/yNYzEe8+yDHevO952/hT/AGYS8C8Ne0F3f5B4vELeT7IzrZu0zCsyhVYTIqNdXQLLFJpQjqYwPgThs1FszXpOzLsGEaIQ0RNrS8yxSSSBGJcllLSEGp6AYajcBNfSPmaOpSNlaEQ0YuQADLRgLutJWH+Fe1QXkC5VznDw40FRw2ZgwZurWdBW1SLeqgE960FLMvURODe6arkJHc1LW5qoeCISy81CTGPeqKmuMXp1OyV9P763/uW8aRzau88uYuJVUd7bnQvU2ljQVYhQWatFpqoxOjgYUkknor2/cUqrY7i3wnVpWVYw0splrzkKxKE0UtafYWhYEjXXXEX4bTaSbeit/H+4cZoEu8pdw7wQtzXspMhVmClVJBc6LVqL05jWuGsAowyxk9rcthca7u0Lw73TIbkWMNd7RvYlb3fhsWc1F0jmvta0rpiMvC6U1aTdrfe1r9kSVeSGB2mfxK5gKoZZEkC1YiqFSKkksQSuuvwpjdSpZIZLlLld3LBlvSHmUe8rEzUZasH9kuHAAVgAQwpUULCgapAIOEgucyW/+YjEIEcB4SFASrVIKheobl0A6fAUGmG6SC4gm++Z4iubCFVhwzcY7mmaYSWFqB1kKkH9xQa64OGrCzMVh35nWFIbUKqhQsXmuYNGyMS3EqCahtKCq/QdJBmYpLv/AJhifVw6uGp6ymjo9Lb7CbkHORcBUAjShwkLMROf2/JPLHLJUtGrLW+QEhnlfVg1wpxSoofZUDpWs4wSVhXD7G3hkyyWIqMAxYXAmlQNBr0uVH/vIPPGXE4CFeedtr6fz9iynWcI2SFRvTOEVBaCoTn1vJQqbia6lgkat4iMeeIemUs7ld89OWv45EniJWsdzO8jyNETHGBC4dFW4AEMpUGjahVWwV90nvrh0/DYQjKKk/aVn/nu9RSruTT6C6b3zARiyOkdQNG10K681Oh+Z1OI+lU9dXqPzEtBJd55dORNGZtDIBzF2ItvtrVzzEVpQV0xL0yF75ntbl8uf7EfMS6CsG9sysDRWpWga40BSNbV5qqPVg6dy3jhS8JpNWu/4769wWJkuQI97Zwfdppy1YLo0rHS73uIQfEKvhhvwijbd/b5fgXmZB4t7pVsokfIpUAmQ1B4fWrk9Yx9T8cHpNPX2nq78vn+Q80+g3O8UtiqAFtQoCrSClUZAyi+1GAatVAJIBPnZ6ZTzNtt3d9bdb/uR8zIew73PcL0W0yLI1pepKsjaVYqDy9ad8VT8Hi17M3e1uXMaxb5oaTbxSMpUqtCtvVyaGORNWZizGkhNST0HYUxbDwqEdcz/jT/AMEHiZPT+dAZjeGR5EkYAtHI0iG5+W50Yr7Xs8ttPBj3ocWQ8OpwhKCeklZ9mv8AshLENyTfIb53a0krIzUPDWgB5l6kklWqCTXXTWgxdQwVOjBwXP8AZ/YhUrSm03yFchtt4UdFVedix9oAEqV9lSFK0J5SCOmmmK6/h8K04ybeit+177scK7hFq2+o5G88tahI6g11BI9qNvHxjH1Plir0ik1Zyf8AnZrf9xvFz6L+f+Bpd6pmv0UXVoVLgrWPh1Bu1NNQTqCPlgh4PRi07vT5LXW4PGzd/wCcrHf60ykICqUVLNL1JFFFaqwKnkHs0rr44PR6WtpPV35fxi87PTRBjvPISW4cdxa6vP2laULS6lLmOvWhGumBeD00suZ2/bpa4edk9bK4jFtthIZAguK2El5ibaLQXcS4HlrdWupHTTFsvDoumqeZ2Tvst/p/ggsS1LMl/ccQ7yyilFTQ16v4uRoXoDVzzAXHSpPeqXhFJt6vX6fL8Fixcug2z21pJkVH1tIIJJJ0RU7nvS4+JJxow2Bp0JuUef5uQqV5VFZ/zkZzjMbQYmgZ3DQgwxIA4wAHU4AFAcMQdWwAHDHxwwDXHxwAC4+OADtxwwO3HCEAMfHDA7ccAgXHxwCO3HxwDAGPicMA1x8cFwO3HxwwBcfE4EIFx8ThgGDHxOHcVgXHxOC4WO3nxOHcSSO3nxOC7FZAvPicFxNI7efE4d2RaR24+Jwk2FkC8+JxK7CyOhz4nDuxNIAc+JwXYZV0O3nxOHdiyrodvPicK7DKuga8+J+uC7DKuh0SHxP1wXY8qO8Q+J+uC7HlR//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078" name="Picture 6" descr="http://sphotos-e.ak.fbcdn.net/hphotos-ak-snc6/s720x720/205451_10151571131719654_1221647189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309" y="1740708"/>
            <a:ext cx="4074651" cy="234292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5575" y="4509120"/>
            <a:ext cx="4572000" cy="1477328"/>
          </a:xfrm>
          <a:prstGeom prst="rect">
            <a:avLst/>
          </a:prstGeom>
        </p:spPr>
        <p:txBody>
          <a:bodyPr>
            <a:spAutoFit/>
          </a:bodyPr>
          <a:lstStyle/>
          <a:p>
            <a:pPr algn="just"/>
            <a:r>
              <a:rPr lang="fr-FR" b="1" dirty="0" smtClean="0">
                <a:solidFill>
                  <a:srgbClr val="C30066"/>
                </a:solidFill>
                <a:latin typeface="VAGRounded-Thin" pitchFamily="82" charset="0"/>
              </a:rPr>
              <a:t>Alexia </a:t>
            </a:r>
            <a:r>
              <a:rPr lang="fr-FR" b="1" dirty="0">
                <a:solidFill>
                  <a:srgbClr val="C30066"/>
                </a:solidFill>
                <a:latin typeface="VAGRounded-Thin" pitchFamily="82" charset="0"/>
              </a:rPr>
              <a:t>Laroche Joubert a </a:t>
            </a:r>
            <a:r>
              <a:rPr lang="fr-FR" b="1" dirty="0" smtClean="0">
                <a:solidFill>
                  <a:srgbClr val="C30066"/>
                </a:solidFill>
                <a:latin typeface="VAGRounded-Thin" pitchFamily="82" charset="0"/>
              </a:rPr>
              <a:t>également choisi </a:t>
            </a:r>
            <a:r>
              <a:rPr lang="fr-FR" b="1" dirty="0">
                <a:solidFill>
                  <a:srgbClr val="C30066"/>
                </a:solidFill>
                <a:latin typeface="VAGRounded-Thin" pitchFamily="82" charset="0"/>
              </a:rPr>
              <a:t>de réaliser son t-shirt " 2 Mains Rouges " au profit de notre </a:t>
            </a:r>
            <a:r>
              <a:rPr lang="fr-FR" b="1" dirty="0" smtClean="0">
                <a:solidFill>
                  <a:srgbClr val="C30066"/>
                </a:solidFill>
                <a:latin typeface="VAGRounded-Thin" pitchFamily="82" charset="0"/>
              </a:rPr>
              <a:t>association et de </a:t>
            </a:r>
            <a:r>
              <a:rPr lang="fr-FR" b="1" dirty="0">
                <a:solidFill>
                  <a:srgbClr val="C30066"/>
                </a:solidFill>
                <a:latin typeface="VAGRounded-Thin" pitchFamily="82" charset="0"/>
              </a:rPr>
              <a:t>nous </a:t>
            </a:r>
          </a:p>
          <a:p>
            <a:pPr algn="just"/>
            <a:r>
              <a:rPr lang="fr-FR" b="1" dirty="0">
                <a:solidFill>
                  <a:srgbClr val="C30066"/>
                </a:solidFill>
                <a:latin typeface="VAGRounded-Thin" pitchFamily="82" charset="0"/>
              </a:rPr>
              <a:t>aider à faire connaitre le syndrome et de </a:t>
            </a:r>
          </a:p>
          <a:p>
            <a:pPr algn="just"/>
            <a:r>
              <a:rPr lang="fr-FR" b="1" dirty="0">
                <a:solidFill>
                  <a:srgbClr val="C30066"/>
                </a:solidFill>
                <a:latin typeface="VAGRounded-Thin" pitchFamily="82" charset="0"/>
              </a:rPr>
              <a:t>récupérer des fonds pour la </a:t>
            </a:r>
            <a:r>
              <a:rPr lang="fr-FR" b="1" dirty="0" smtClean="0">
                <a:solidFill>
                  <a:srgbClr val="C30066"/>
                </a:solidFill>
                <a:latin typeface="VAGRounded-Thin" pitchFamily="82" charset="0"/>
              </a:rPr>
              <a:t>recherche. </a:t>
            </a:r>
            <a:endParaRPr lang="fr-FR" b="1" dirty="0">
              <a:solidFill>
                <a:srgbClr val="C30066"/>
              </a:solidFill>
              <a:latin typeface="VAGRounded-Thin" pitchFamily="82" charset="0"/>
            </a:endParaRPr>
          </a:p>
        </p:txBody>
      </p:sp>
      <p:pic>
        <p:nvPicPr>
          <p:cNvPr id="3080" name="Picture 8" descr="alexia-laroche-joubert_2-mains-roug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7657" y="3356992"/>
            <a:ext cx="3009900" cy="3000376"/>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164672" y="6293351"/>
            <a:ext cx="5559456" cy="400110"/>
          </a:xfrm>
          <a:prstGeom prst="rect">
            <a:avLst/>
          </a:prstGeom>
          <a:noFill/>
        </p:spPr>
        <p:txBody>
          <a:bodyPr wrap="square" rtlCol="0">
            <a:spAutoFit/>
          </a:bodyPr>
          <a:lstStyle/>
          <a:p>
            <a:r>
              <a:rPr lang="fr-FR" sz="2000" b="1" dirty="0" smtClean="0">
                <a:ln>
                  <a:solidFill>
                    <a:srgbClr val="C30066"/>
                  </a:solidFill>
                </a:ln>
                <a:latin typeface="VAGRounded-Thin" pitchFamily="82" charset="0"/>
              </a:rPr>
              <a:t>MERCI ALEXIA, TU ES UNE MARRAINE EN OR ! </a:t>
            </a:r>
            <a:endParaRPr lang="fr-FR" sz="2000" b="1" dirty="0">
              <a:ln>
                <a:solidFill>
                  <a:srgbClr val="C30066"/>
                </a:solidFill>
              </a:ln>
              <a:latin typeface="VAGRounded-Thin" pitchFamily="82" charset="0"/>
            </a:endParaRPr>
          </a:p>
        </p:txBody>
      </p:sp>
    </p:spTree>
    <p:extLst>
      <p:ext uri="{BB962C8B-B14F-4D97-AF65-F5344CB8AC3E}">
        <p14:creationId xmlns:p14="http://schemas.microsoft.com/office/powerpoint/2010/main" val="23939631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5576" y="260648"/>
            <a:ext cx="7488832" cy="1296144"/>
          </a:xfrm>
          <a:prstGeom prst="rect">
            <a:avLst/>
          </a:prstGeom>
          <a:solidFill>
            <a:srgbClr val="96BF0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smtClean="0">
                <a:latin typeface="VAGRounded-Bold" pitchFamily="82" charset="0"/>
              </a:rPr>
              <a:t>SOIREE CARITATIVE AU LUTETIA ANNULEE … </a:t>
            </a:r>
            <a:endParaRPr lang="fr-FR" sz="4000" dirty="0">
              <a:latin typeface="VAGRounded-Bold" pitchFamily="82" charset="0"/>
            </a:endParaRPr>
          </a:p>
        </p:txBody>
      </p:sp>
      <p:sp>
        <p:nvSpPr>
          <p:cNvPr id="5" name="ZoneTexte 4"/>
          <p:cNvSpPr txBox="1"/>
          <p:nvPr/>
        </p:nvSpPr>
        <p:spPr>
          <a:xfrm>
            <a:off x="179512" y="1654611"/>
            <a:ext cx="8712968" cy="2308324"/>
          </a:xfrm>
          <a:prstGeom prst="rect">
            <a:avLst/>
          </a:prstGeom>
          <a:noFill/>
        </p:spPr>
        <p:txBody>
          <a:bodyPr wrap="square" rtlCol="0">
            <a:spAutoFit/>
          </a:bodyPr>
          <a:lstStyle/>
          <a:p>
            <a:pPr algn="just"/>
            <a:r>
              <a:rPr lang="fr-FR" b="1" dirty="0" smtClean="0">
                <a:latin typeface="VAGRounded-Thin" pitchFamily="82" charset="0"/>
              </a:rPr>
              <a:t>Le 16 octobre devait avoir lieu un dîner caritatif en présence de nos adhérents et préparé par 3 chefs étoilés mais en raison d’un mouvement de grève du personnel du </a:t>
            </a:r>
            <a:r>
              <a:rPr lang="fr-FR" b="1" dirty="0" err="1" smtClean="0">
                <a:latin typeface="VAGRounded-Thin" pitchFamily="82" charset="0"/>
              </a:rPr>
              <a:t>Lutetia</a:t>
            </a:r>
            <a:r>
              <a:rPr lang="fr-FR" b="1" dirty="0" smtClean="0">
                <a:latin typeface="VAGRounded-Thin" pitchFamily="82" charset="0"/>
              </a:rPr>
              <a:t> nous n’avons pas pu organiser cette soirée. La projection du film </a:t>
            </a:r>
            <a:r>
              <a:rPr lang="fr-FR" b="1" dirty="0" err="1" smtClean="0">
                <a:latin typeface="VAGRounded-Thin" pitchFamily="82" charset="0"/>
              </a:rPr>
              <a:t>Embraceable</a:t>
            </a:r>
            <a:r>
              <a:rPr lang="fr-FR" b="1" dirty="0" smtClean="0">
                <a:latin typeface="VAGRounded-Thin" pitchFamily="82" charset="0"/>
              </a:rPr>
              <a:t> devait avoir lieu et  le réalisateur tenait à faire le déplacement depuis les Etats-Unis spécialement pour l’occasion. </a:t>
            </a:r>
          </a:p>
          <a:p>
            <a:pPr algn="just"/>
            <a:r>
              <a:rPr lang="fr-FR" b="1" dirty="0" smtClean="0">
                <a:solidFill>
                  <a:srgbClr val="C30066"/>
                </a:solidFill>
                <a:latin typeface="VAGRounded-Thin" pitchFamily="82" charset="0"/>
              </a:rPr>
              <a:t>Malgré cela nous avons fait la connaissance de chefs incroyables  : Philippe Renard (chef </a:t>
            </a:r>
            <a:r>
              <a:rPr lang="fr-FR" b="1" dirty="0" err="1" smtClean="0">
                <a:solidFill>
                  <a:srgbClr val="C30066"/>
                </a:solidFill>
                <a:latin typeface="VAGRounded-Thin" pitchFamily="82" charset="0"/>
              </a:rPr>
              <a:t>etoilé</a:t>
            </a:r>
            <a:r>
              <a:rPr lang="fr-FR" b="1" dirty="0" smtClean="0">
                <a:solidFill>
                  <a:srgbClr val="C30066"/>
                </a:solidFill>
                <a:latin typeface="VAGRounded-Thin" pitchFamily="82" charset="0"/>
              </a:rPr>
              <a:t> du </a:t>
            </a:r>
            <a:r>
              <a:rPr lang="fr-FR" b="1" dirty="0" err="1" smtClean="0">
                <a:solidFill>
                  <a:srgbClr val="C30066"/>
                </a:solidFill>
                <a:latin typeface="VAGRounded-Thin" pitchFamily="82" charset="0"/>
              </a:rPr>
              <a:t>Lutetia</a:t>
            </a:r>
            <a:r>
              <a:rPr lang="fr-FR" b="1" dirty="0" smtClean="0">
                <a:solidFill>
                  <a:srgbClr val="C30066"/>
                </a:solidFill>
                <a:latin typeface="VAGRounded-Thin" pitchFamily="82" charset="0"/>
              </a:rPr>
              <a:t>), Emmanuel Renaud (chef 3 étoiles) et Grégory Cuilleron (chef d’émissions gastronomiques). </a:t>
            </a:r>
            <a:endParaRPr lang="fr-FR" b="1" dirty="0">
              <a:solidFill>
                <a:srgbClr val="C30066"/>
              </a:solidFill>
              <a:latin typeface="VAGRounded-Thin" pitchFamily="82" charset="0"/>
            </a:endParaRPr>
          </a:p>
        </p:txBody>
      </p:sp>
      <p:pic>
        <p:nvPicPr>
          <p:cNvPr id="3074" name="Picture 2" descr="http://blog.elle.fr/ras-la-toque/wp-content/uploads/sites/13/2010/12/luteti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650"/>
          <a:stretch/>
        </p:blipFill>
        <p:spPr bwMode="auto">
          <a:xfrm>
            <a:off x="5276852" y="3933056"/>
            <a:ext cx="3329262" cy="28056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maryosbazaar.com/wp-content/uploads/2012/09/lutet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153148"/>
            <a:ext cx="3858978" cy="2585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8253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3568" y="260648"/>
            <a:ext cx="7920880" cy="1080120"/>
          </a:xfrm>
          <a:prstGeom prst="rect">
            <a:avLst/>
          </a:prstGeom>
          <a:solidFill>
            <a:srgbClr val="96BF0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smtClean="0">
                <a:latin typeface="VAGRounded-Bold" pitchFamily="82" charset="0"/>
              </a:rPr>
              <a:t>ZOOM SUR … </a:t>
            </a:r>
            <a:endParaRPr lang="fr-FR" sz="4000" dirty="0">
              <a:latin typeface="VAGRounded-Bold" pitchFamily="82" charset="0"/>
            </a:endParaRPr>
          </a:p>
        </p:txBody>
      </p:sp>
      <p:sp>
        <p:nvSpPr>
          <p:cNvPr id="5" name="ZoneTexte 4"/>
          <p:cNvSpPr txBox="1"/>
          <p:nvPr/>
        </p:nvSpPr>
        <p:spPr>
          <a:xfrm>
            <a:off x="395536" y="1628800"/>
            <a:ext cx="8208912" cy="4801314"/>
          </a:xfrm>
          <a:prstGeom prst="rect">
            <a:avLst/>
          </a:prstGeom>
          <a:noFill/>
        </p:spPr>
        <p:txBody>
          <a:bodyPr wrap="square" rtlCol="0">
            <a:spAutoFit/>
          </a:bodyPr>
          <a:lstStyle/>
          <a:p>
            <a:pPr algn="just"/>
            <a:r>
              <a:rPr lang="fr-FR" b="1" dirty="0" smtClean="0">
                <a:latin typeface="VAGRounded-Thin" pitchFamily="82" charset="0"/>
              </a:rPr>
              <a:t>Parce que 2013 c’est aussi des adhérents mobilisés et de belles actions pour faire progresser la recherche sur le syndrome. </a:t>
            </a:r>
          </a:p>
          <a:p>
            <a:pPr algn="just"/>
            <a:r>
              <a:rPr lang="fr-FR" b="1" dirty="0" smtClean="0">
                <a:latin typeface="VAGRounded-Thin" pitchFamily="82" charset="0"/>
              </a:rPr>
              <a:t>Revenons sur quelques actions entreprises pour l’association : </a:t>
            </a:r>
          </a:p>
          <a:p>
            <a:pPr algn="just"/>
            <a:endParaRPr lang="fr-FR" b="1" dirty="0">
              <a:latin typeface="VAGRounded-Thin" pitchFamily="82" charset="0"/>
            </a:endParaRPr>
          </a:p>
          <a:p>
            <a:pPr marL="285750" indent="-285750" algn="just">
              <a:buFont typeface="Wingdings" panose="05000000000000000000" pitchFamily="2" charset="2"/>
              <a:buChar char="Ø"/>
            </a:pPr>
            <a:r>
              <a:rPr lang="fr-FR" b="1" dirty="0" smtClean="0">
                <a:solidFill>
                  <a:srgbClr val="C30066"/>
                </a:solidFill>
                <a:latin typeface="VAGRounded-Thin" pitchFamily="82" charset="0"/>
              </a:rPr>
              <a:t>Don de l’école de l’Essonne organisé par Séverine </a:t>
            </a:r>
          </a:p>
          <a:p>
            <a:pPr marL="285750" indent="-285750" algn="just">
              <a:buFont typeface="Wingdings" panose="05000000000000000000" pitchFamily="2" charset="2"/>
              <a:buChar char="Ø"/>
            </a:pPr>
            <a:r>
              <a:rPr lang="fr-FR" b="1" dirty="0" smtClean="0">
                <a:solidFill>
                  <a:srgbClr val="C30066"/>
                </a:solidFill>
                <a:latin typeface="VAGRounded-Thin" pitchFamily="82" charset="0"/>
              </a:rPr>
              <a:t>Come on’ Danse </a:t>
            </a:r>
          </a:p>
          <a:p>
            <a:pPr marL="285750" indent="-285750" algn="just">
              <a:buFont typeface="Wingdings" panose="05000000000000000000" pitchFamily="2" charset="2"/>
              <a:buChar char="Ø"/>
            </a:pPr>
            <a:r>
              <a:rPr lang="fr-FR" b="1" dirty="0" smtClean="0">
                <a:solidFill>
                  <a:srgbClr val="C30066"/>
                </a:solidFill>
                <a:latin typeface="VAGRounded-Thin" pitchFamily="82" charset="0"/>
              </a:rPr>
              <a:t>Vente de Porcelaine </a:t>
            </a:r>
          </a:p>
          <a:p>
            <a:pPr marL="285750" indent="-285750" algn="just">
              <a:buFont typeface="Wingdings" panose="05000000000000000000" pitchFamily="2" charset="2"/>
              <a:buChar char="Ø"/>
            </a:pPr>
            <a:r>
              <a:rPr lang="fr-FR" b="1" dirty="0" smtClean="0">
                <a:solidFill>
                  <a:srgbClr val="C30066"/>
                </a:solidFill>
                <a:latin typeface="VAGRounded-Thin" pitchFamily="82" charset="0"/>
              </a:rPr>
              <a:t>Marché de Noël à Pantin organisé par Marie </a:t>
            </a:r>
          </a:p>
          <a:p>
            <a:pPr marL="285750" indent="-285750" algn="just">
              <a:buFont typeface="Wingdings" panose="05000000000000000000" pitchFamily="2" charset="2"/>
              <a:buChar char="Ø"/>
            </a:pPr>
            <a:r>
              <a:rPr lang="fr-FR" b="1" dirty="0" smtClean="0">
                <a:solidFill>
                  <a:srgbClr val="C30066"/>
                </a:solidFill>
                <a:latin typeface="VAGRounded-Thin" pitchFamily="82" charset="0"/>
              </a:rPr>
              <a:t>Vente aux enchères du Rotary Club </a:t>
            </a:r>
          </a:p>
          <a:p>
            <a:pPr marL="285750" indent="-285750" algn="just">
              <a:buFont typeface="Wingdings" panose="05000000000000000000" pitchFamily="2" charset="2"/>
              <a:buChar char="Ø"/>
            </a:pPr>
            <a:r>
              <a:rPr lang="fr-FR" b="1" dirty="0" smtClean="0">
                <a:solidFill>
                  <a:srgbClr val="C30066"/>
                </a:solidFill>
                <a:latin typeface="VAGRounded-Thin" pitchFamily="82" charset="0"/>
              </a:rPr>
              <a:t>Mini Basket à Rignac grâce à Justine</a:t>
            </a:r>
          </a:p>
          <a:p>
            <a:pPr marL="285750" indent="-285750" algn="just">
              <a:buFont typeface="Wingdings" panose="05000000000000000000" pitchFamily="2" charset="2"/>
              <a:buChar char="Ø"/>
            </a:pPr>
            <a:r>
              <a:rPr lang="fr-FR" b="1" dirty="0" smtClean="0">
                <a:solidFill>
                  <a:srgbClr val="C30066"/>
                </a:solidFill>
                <a:latin typeface="VAGRounded-Thin" pitchFamily="82" charset="0"/>
              </a:rPr>
              <a:t>Vente de bracelets par Clara Lou 10 ans </a:t>
            </a:r>
          </a:p>
          <a:p>
            <a:pPr marL="285750" indent="-285750" algn="just">
              <a:buFont typeface="Wingdings" panose="05000000000000000000" pitchFamily="2" charset="2"/>
              <a:buChar char="Ø"/>
            </a:pPr>
            <a:r>
              <a:rPr lang="fr-FR" b="1" dirty="0" smtClean="0">
                <a:solidFill>
                  <a:srgbClr val="C30066"/>
                </a:solidFill>
                <a:latin typeface="VAGRounded-Thin" pitchFamily="82" charset="0"/>
              </a:rPr>
              <a:t>Kermesse au sein d’une école par Clara et Nicolas </a:t>
            </a:r>
          </a:p>
          <a:p>
            <a:pPr marL="285750" indent="-285750" algn="just">
              <a:buFont typeface="Wingdings" panose="05000000000000000000" pitchFamily="2" charset="2"/>
              <a:buChar char="Ø"/>
            </a:pPr>
            <a:r>
              <a:rPr lang="fr-FR" b="1" dirty="0" smtClean="0">
                <a:solidFill>
                  <a:srgbClr val="C30066"/>
                </a:solidFill>
                <a:latin typeface="VAGRounded-Thin" pitchFamily="82" charset="0"/>
              </a:rPr>
              <a:t>Vide Grenier de Laurence </a:t>
            </a:r>
          </a:p>
          <a:p>
            <a:pPr marL="285750" indent="-285750" algn="just">
              <a:buFont typeface="Wingdings" panose="05000000000000000000" pitchFamily="2" charset="2"/>
              <a:buChar char="Ø"/>
            </a:pPr>
            <a:r>
              <a:rPr lang="fr-FR" b="1" dirty="0" smtClean="0">
                <a:solidFill>
                  <a:srgbClr val="C30066"/>
                </a:solidFill>
                <a:latin typeface="VAGRounded-Thin" pitchFamily="82" charset="0"/>
              </a:rPr>
              <a:t>Claire et Bruno, nos coureurs ! </a:t>
            </a:r>
          </a:p>
          <a:p>
            <a:endParaRPr lang="fr-FR" dirty="0" smtClean="0"/>
          </a:p>
          <a:p>
            <a:pPr marL="285750" indent="-285750">
              <a:buFont typeface="Wingdings" panose="05000000000000000000" pitchFamily="2" charset="2"/>
              <a:buChar char="Ø"/>
            </a:pPr>
            <a:endParaRPr lang="fr-FR" dirty="0" smtClean="0"/>
          </a:p>
          <a:p>
            <a:pPr marL="285750" indent="-285750">
              <a:buFont typeface="Wingdings" panose="05000000000000000000" pitchFamily="2" charset="2"/>
              <a:buChar char="Ø"/>
            </a:pPr>
            <a:endParaRPr lang="fr-FR" dirty="0"/>
          </a:p>
        </p:txBody>
      </p:sp>
    </p:spTree>
    <p:extLst>
      <p:ext uri="{BB962C8B-B14F-4D97-AF65-F5344CB8AC3E}">
        <p14:creationId xmlns:p14="http://schemas.microsoft.com/office/powerpoint/2010/main" val="32248732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media.paperblog.fr/i/140/1406239/marche-noel-l8217ecole-L-1.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78" t="8288" r="3009" b="8976"/>
          <a:stretch/>
        </p:blipFill>
        <p:spPr bwMode="auto">
          <a:xfrm rot="21220545">
            <a:off x="356071" y="2204624"/>
            <a:ext cx="3185508" cy="207426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345648">
            <a:off x="265640" y="398128"/>
            <a:ext cx="2589778" cy="1942334"/>
          </a:xfrm>
          <a:prstGeom prst="rect">
            <a:avLst/>
          </a:prstGeom>
        </p:spPr>
      </p:pic>
      <p:pic>
        <p:nvPicPr>
          <p:cNvPr id="5" name="Image 4"/>
          <p:cNvPicPr/>
          <p:nvPr/>
        </p:nvPicPr>
        <p:blipFill rotWithShape="1">
          <a:blip r:embed="rId4"/>
          <a:srcRect l="48778" t="33824" r="27907" b="31176"/>
          <a:stretch/>
        </p:blipFill>
        <p:spPr bwMode="auto">
          <a:xfrm rot="962506">
            <a:off x="5844702" y="362944"/>
            <a:ext cx="2981325" cy="2515870"/>
          </a:xfrm>
          <a:prstGeom prst="rect">
            <a:avLst/>
          </a:prstGeom>
          <a:ln>
            <a:noFill/>
          </a:ln>
          <a:extLst>
            <a:ext uri="{53640926-AAD7-44D8-BBD7-CCE9431645EC}">
              <a14:shadowObscured xmlns:a14="http://schemas.microsoft.com/office/drawing/2010/main"/>
            </a:ext>
          </a:extLst>
        </p:spPr>
      </p:pic>
      <p:pic>
        <p:nvPicPr>
          <p:cNvPr id="6" name="Image 5"/>
          <p:cNvPicPr/>
          <p:nvPr/>
        </p:nvPicPr>
        <p:blipFill rotWithShape="1">
          <a:blip r:embed="rId5"/>
          <a:srcRect l="27614" t="41176" r="46922" b="31765"/>
          <a:stretch/>
        </p:blipFill>
        <p:spPr bwMode="auto">
          <a:xfrm>
            <a:off x="2555776" y="204300"/>
            <a:ext cx="3890010" cy="2324100"/>
          </a:xfrm>
          <a:prstGeom prst="rect">
            <a:avLst/>
          </a:prstGeom>
          <a:ln>
            <a:noFill/>
          </a:ln>
          <a:extLst>
            <a:ext uri="{53640926-AAD7-44D8-BBD7-CCE9431645EC}">
              <a14:shadowObscured xmlns:a14="http://schemas.microsoft.com/office/drawing/2010/main"/>
            </a:ext>
          </a:extLst>
        </p:spPr>
      </p:pic>
      <p:pic>
        <p:nvPicPr>
          <p:cNvPr id="8" name="Image 7"/>
          <p:cNvPicPr/>
          <p:nvPr/>
        </p:nvPicPr>
        <p:blipFill rotWithShape="1">
          <a:blip r:embed="rId6"/>
          <a:srcRect l="27118" t="33529" r="52544" b="39118"/>
          <a:stretch/>
        </p:blipFill>
        <p:spPr bwMode="auto">
          <a:xfrm rot="1160438">
            <a:off x="3064728" y="2155908"/>
            <a:ext cx="2872105" cy="2171700"/>
          </a:xfrm>
          <a:prstGeom prst="rect">
            <a:avLst/>
          </a:prstGeom>
          <a:ln>
            <a:noFill/>
          </a:ln>
          <a:extLst>
            <a:ext uri="{53640926-AAD7-44D8-BBD7-CCE9431645EC}">
              <a14:shadowObscured xmlns:a14="http://schemas.microsoft.com/office/drawing/2010/main"/>
            </a:ext>
          </a:extLst>
        </p:spPr>
      </p:pic>
      <p:pic>
        <p:nvPicPr>
          <p:cNvPr id="9" name="Image 8"/>
          <p:cNvPicPr/>
          <p:nvPr/>
        </p:nvPicPr>
        <p:blipFill rotWithShape="1">
          <a:blip r:embed="rId7"/>
          <a:srcRect l="56716" t="42353" r="29064" b="30882"/>
          <a:stretch/>
        </p:blipFill>
        <p:spPr bwMode="auto">
          <a:xfrm rot="21034193">
            <a:off x="5727391" y="2444291"/>
            <a:ext cx="2232248" cy="2286827"/>
          </a:xfrm>
          <a:prstGeom prst="rect">
            <a:avLst/>
          </a:prstGeom>
          <a:ln>
            <a:noFill/>
          </a:ln>
          <a:extLst>
            <a:ext uri="{53640926-AAD7-44D8-BBD7-CCE9431645EC}">
              <a14:shadowObscured xmlns:a14="http://schemas.microsoft.com/office/drawing/2010/main"/>
            </a:ext>
          </a:extLst>
        </p:spPr>
      </p:pic>
      <p:pic>
        <p:nvPicPr>
          <p:cNvPr id="10" name="Image 9"/>
          <p:cNvPicPr/>
          <p:nvPr/>
        </p:nvPicPr>
        <p:blipFill rotWithShape="1">
          <a:blip r:embed="rId8"/>
          <a:srcRect l="25795" t="34706" r="55686" b="24117"/>
          <a:stretch/>
        </p:blipFill>
        <p:spPr bwMode="auto">
          <a:xfrm rot="20823291">
            <a:off x="270978" y="3934992"/>
            <a:ext cx="2240500" cy="2706443"/>
          </a:xfrm>
          <a:prstGeom prst="rect">
            <a:avLst/>
          </a:prstGeom>
          <a:ln>
            <a:noFill/>
          </a:ln>
          <a:extLst>
            <a:ext uri="{53640926-AAD7-44D8-BBD7-CCE9431645EC}">
              <a14:shadowObscured xmlns:a14="http://schemas.microsoft.com/office/drawing/2010/main"/>
            </a:ext>
          </a:extLst>
        </p:spPr>
      </p:pic>
      <p:pic>
        <p:nvPicPr>
          <p:cNvPr id="11" name="Image 10"/>
          <p:cNvPicPr/>
          <p:nvPr/>
        </p:nvPicPr>
        <p:blipFill rotWithShape="1">
          <a:blip r:embed="rId9"/>
          <a:srcRect l="24472" t="30882" r="56017" b="22353"/>
          <a:stretch/>
        </p:blipFill>
        <p:spPr bwMode="auto">
          <a:xfrm rot="217346">
            <a:off x="2268093" y="3782957"/>
            <a:ext cx="2133600" cy="2874645"/>
          </a:xfrm>
          <a:prstGeom prst="rect">
            <a:avLst/>
          </a:prstGeom>
          <a:ln>
            <a:noFill/>
          </a:ln>
          <a:extLst>
            <a:ext uri="{53640926-AAD7-44D8-BBD7-CCE9431645EC}">
              <a14:shadowObscured xmlns:a14="http://schemas.microsoft.com/office/drawing/2010/main"/>
            </a:ext>
          </a:extLst>
        </p:spPr>
      </p:pic>
      <p:pic>
        <p:nvPicPr>
          <p:cNvPr id="12" name="Image 11"/>
          <p:cNvPicPr/>
          <p:nvPr/>
        </p:nvPicPr>
        <p:blipFill rotWithShape="1">
          <a:blip r:embed="rId10"/>
          <a:srcRect l="39023" t="28824" r="33033" b="25587"/>
          <a:stretch/>
        </p:blipFill>
        <p:spPr bwMode="auto">
          <a:xfrm rot="21342562">
            <a:off x="4368906" y="4261611"/>
            <a:ext cx="2581275" cy="2367280"/>
          </a:xfrm>
          <a:prstGeom prst="rect">
            <a:avLst/>
          </a:prstGeom>
          <a:ln>
            <a:noFill/>
          </a:ln>
          <a:extLst>
            <a:ext uri="{53640926-AAD7-44D8-BBD7-CCE9431645EC}">
              <a14:shadowObscured xmlns:a14="http://schemas.microsoft.com/office/drawing/2010/main"/>
            </a:ext>
          </a:extLst>
        </p:spPr>
      </p:pic>
      <p:pic>
        <p:nvPicPr>
          <p:cNvPr id="13" name="Image 12"/>
          <p:cNvPicPr/>
          <p:nvPr/>
        </p:nvPicPr>
        <p:blipFill rotWithShape="1">
          <a:blip r:embed="rId11"/>
          <a:srcRect l="63100" t="37941" r="27080" b="37059"/>
          <a:stretch/>
        </p:blipFill>
        <p:spPr bwMode="auto">
          <a:xfrm rot="734866">
            <a:off x="7286527" y="2891852"/>
            <a:ext cx="1591878" cy="2411998"/>
          </a:xfrm>
          <a:prstGeom prst="rect">
            <a:avLst/>
          </a:prstGeom>
          <a:ln>
            <a:noFill/>
          </a:ln>
          <a:extLst>
            <a:ext uri="{53640926-AAD7-44D8-BBD7-CCE9431645EC}">
              <a14:shadowObscured xmlns:a14="http://schemas.microsoft.com/office/drawing/2010/main"/>
            </a:ext>
          </a:extLst>
        </p:spPr>
      </p:pic>
      <p:pic>
        <p:nvPicPr>
          <p:cNvPr id="14" name="Image 13"/>
          <p:cNvPicPr/>
          <p:nvPr/>
        </p:nvPicPr>
        <p:blipFill rotWithShape="1">
          <a:blip r:embed="rId12"/>
          <a:srcRect l="25299" t="22647" r="47418" b="32941"/>
          <a:stretch/>
        </p:blipFill>
        <p:spPr bwMode="auto">
          <a:xfrm rot="832607">
            <a:off x="7010922" y="4795877"/>
            <a:ext cx="1852989" cy="18357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647705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3568" y="332656"/>
            <a:ext cx="7920880" cy="1152128"/>
          </a:xfrm>
          <a:prstGeom prst="rect">
            <a:avLst/>
          </a:prstGeom>
          <a:solidFill>
            <a:srgbClr val="96BF0D"/>
          </a:solidFill>
          <a:ln>
            <a:solidFill>
              <a:srgbClr val="96BF0D"/>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smtClean="0">
                <a:latin typeface="VAGRounded-Bold" pitchFamily="82" charset="0"/>
              </a:rPr>
              <a:t>UNE ASSOCIATION POSITIVE </a:t>
            </a:r>
            <a:endParaRPr lang="fr-FR" sz="4000" dirty="0">
              <a:latin typeface="VAGRounded-Bold" pitchFamily="82" charset="0"/>
            </a:endParaRPr>
          </a:p>
        </p:txBody>
      </p:sp>
      <p:sp>
        <p:nvSpPr>
          <p:cNvPr id="5" name="ZoneTexte 4"/>
          <p:cNvSpPr txBox="1"/>
          <p:nvPr/>
        </p:nvSpPr>
        <p:spPr>
          <a:xfrm>
            <a:off x="0" y="1973739"/>
            <a:ext cx="9144000" cy="2369880"/>
          </a:xfrm>
          <a:prstGeom prst="rect">
            <a:avLst/>
          </a:prstGeom>
          <a:noFill/>
        </p:spPr>
        <p:txBody>
          <a:bodyPr wrap="square" rtlCol="0">
            <a:spAutoFit/>
          </a:bodyPr>
          <a:lstStyle/>
          <a:p>
            <a:pPr algn="just"/>
            <a:r>
              <a:rPr lang="fr-FR" b="1" dirty="0" smtClean="0">
                <a:solidFill>
                  <a:srgbClr val="C30066"/>
                </a:solidFill>
                <a:latin typeface="VAGRounded-Thin" pitchFamily="82" charset="0"/>
              </a:rPr>
              <a:t>Autour des Williams est une association souhaitant faire avancer la recherche en participant à des études et de nombreux projets.</a:t>
            </a:r>
          </a:p>
          <a:p>
            <a:pPr algn="just"/>
            <a:r>
              <a:rPr lang="fr-FR" b="1" dirty="0" smtClean="0">
                <a:solidFill>
                  <a:srgbClr val="C30066"/>
                </a:solidFill>
                <a:latin typeface="VAGRounded-Thin" pitchFamily="82" charset="0"/>
              </a:rPr>
              <a:t>Nous faisons partie de l’organisme Alliance Maladies Rares qui comporte plusieurs associations. L’AMR est très importante pour nous car elle permet de faire progresser la recherche et d’avoir des réponses aux questions que l’on se pose ! </a:t>
            </a:r>
          </a:p>
          <a:p>
            <a:endParaRPr lang="fr-FR" dirty="0">
              <a:solidFill>
                <a:srgbClr val="C30066"/>
              </a:solidFill>
              <a:latin typeface="VAG Rounded" panose="020B0500000000000000" pitchFamily="34" charset="0"/>
            </a:endParaRPr>
          </a:p>
          <a:p>
            <a:pPr algn="ctr"/>
            <a:r>
              <a:rPr lang="fr-FR" sz="2000" b="1" dirty="0" smtClean="0">
                <a:ln>
                  <a:solidFill>
                    <a:srgbClr val="C30066"/>
                  </a:solidFill>
                </a:ln>
                <a:solidFill>
                  <a:srgbClr val="C30066"/>
                </a:solidFill>
                <a:latin typeface="VAGRounded-Thin" pitchFamily="82" charset="0"/>
              </a:rPr>
              <a:t>CONTINUONS ENSEMBLE A FAIRE PROGRESSER </a:t>
            </a:r>
          </a:p>
          <a:p>
            <a:pPr algn="ctr"/>
            <a:r>
              <a:rPr lang="fr-FR" sz="2000" b="1" dirty="0" smtClean="0">
                <a:ln>
                  <a:solidFill>
                    <a:srgbClr val="C30066"/>
                  </a:solidFill>
                </a:ln>
                <a:solidFill>
                  <a:srgbClr val="C30066"/>
                </a:solidFill>
                <a:latin typeface="VAGRounded-Thin" pitchFamily="82" charset="0"/>
              </a:rPr>
              <a:t>LA RECHERCHE SUR LE SYNDROME </a:t>
            </a:r>
            <a:endParaRPr lang="fr-FR" sz="2000" b="1" dirty="0">
              <a:ln>
                <a:solidFill>
                  <a:srgbClr val="C30066"/>
                </a:solidFill>
              </a:ln>
              <a:solidFill>
                <a:srgbClr val="C30066"/>
              </a:solidFill>
              <a:latin typeface="VAGRounded-Thin" pitchFamily="82" charset="0"/>
            </a:endParaRPr>
          </a:p>
        </p:txBody>
      </p:sp>
      <p:pic>
        <p:nvPicPr>
          <p:cNvPr id="5122" name="Picture 2" descr="http://www.amfe.fr/media/logo_membre__058952800_1658_270420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729" y="4343619"/>
            <a:ext cx="6629400" cy="229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5014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2" cstate="print">
            <a:extLst>
              <a:ext uri="{28A0092B-C50C-407E-A947-70E740481C1C}">
                <a14:useLocalDpi xmlns:a14="http://schemas.microsoft.com/office/drawing/2010/main" val="0"/>
              </a:ext>
            </a:extLst>
          </a:blip>
          <a:srcRect t="33349" r="16138"/>
          <a:stretch/>
        </p:blipFill>
        <p:spPr>
          <a:xfrm>
            <a:off x="195132" y="4055350"/>
            <a:ext cx="4875632" cy="2583338"/>
          </a:xfrm>
          <a:prstGeom prst="rect">
            <a:avLst/>
          </a:prstGeom>
        </p:spPr>
      </p:pic>
      <p:pic>
        <p:nvPicPr>
          <p:cNvPr id="11" name="Image 10"/>
          <p:cNvPicPr>
            <a:picLocks noChangeAspect="1"/>
          </p:cNvPicPr>
          <p:nvPr/>
        </p:nvPicPr>
        <p:blipFill rotWithShape="1">
          <a:blip r:embed="rId3" cstate="print">
            <a:extLst>
              <a:ext uri="{28A0092B-C50C-407E-A947-70E740481C1C}">
                <a14:useLocalDpi xmlns:a14="http://schemas.microsoft.com/office/drawing/2010/main" val="0"/>
              </a:ext>
            </a:extLst>
          </a:blip>
          <a:srcRect l="5822" t="27968" r="4192" b="7966"/>
          <a:stretch/>
        </p:blipFill>
        <p:spPr>
          <a:xfrm rot="749995">
            <a:off x="4304169" y="3811659"/>
            <a:ext cx="4461164" cy="2372362"/>
          </a:xfrm>
          <a:prstGeom prst="rect">
            <a:avLst/>
          </a:prstGeom>
        </p:spPr>
      </p:pic>
      <p:pic>
        <p:nvPicPr>
          <p:cNvPr id="9" name="Image 8"/>
          <p:cNvPicPr>
            <a:picLocks noChangeAspect="1"/>
          </p:cNvPicPr>
          <p:nvPr/>
        </p:nvPicPr>
        <p:blipFill rotWithShape="1">
          <a:blip r:embed="rId4" cstate="print">
            <a:extLst>
              <a:ext uri="{28A0092B-C50C-407E-A947-70E740481C1C}">
                <a14:useLocalDpi xmlns:a14="http://schemas.microsoft.com/office/drawing/2010/main" val="0"/>
              </a:ext>
            </a:extLst>
          </a:blip>
          <a:srcRect l="3052" t="7268" r="11078"/>
          <a:stretch/>
        </p:blipFill>
        <p:spPr>
          <a:xfrm rot="20471777">
            <a:off x="873735" y="1007641"/>
            <a:ext cx="3740496" cy="2692923"/>
          </a:xfrm>
          <a:prstGeom prst="rect">
            <a:avLst/>
          </a:prstGeom>
        </p:spPr>
      </p:pic>
      <p:sp>
        <p:nvSpPr>
          <p:cNvPr id="4" name="Rectangle 3"/>
          <p:cNvSpPr/>
          <p:nvPr/>
        </p:nvSpPr>
        <p:spPr>
          <a:xfrm>
            <a:off x="539552" y="183316"/>
            <a:ext cx="8064896" cy="1152128"/>
          </a:xfrm>
          <a:prstGeom prst="rect">
            <a:avLst/>
          </a:prstGeom>
          <a:solidFill>
            <a:srgbClr val="96BF0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dirty="0" smtClean="0">
                <a:solidFill>
                  <a:schemeClr val="bg1"/>
                </a:solidFill>
                <a:latin typeface="VAGRounded-Bold" pitchFamily="82" charset="0"/>
              </a:rPr>
              <a:t>10 ANS : CA SE FETE !!!</a:t>
            </a:r>
            <a:endParaRPr lang="fr-FR" sz="4400" dirty="0">
              <a:solidFill>
                <a:schemeClr val="bg1"/>
              </a:solidFill>
              <a:latin typeface="VAGRounded-Bold" pitchFamily="82" charset="0"/>
            </a:endParaRPr>
          </a:p>
        </p:txBody>
      </p:sp>
      <p:sp>
        <p:nvSpPr>
          <p:cNvPr id="8" name="ZoneTexte 7"/>
          <p:cNvSpPr txBox="1"/>
          <p:nvPr/>
        </p:nvSpPr>
        <p:spPr>
          <a:xfrm>
            <a:off x="4952815" y="1412776"/>
            <a:ext cx="4058910" cy="2031325"/>
          </a:xfrm>
          <a:prstGeom prst="rect">
            <a:avLst/>
          </a:prstGeom>
          <a:noFill/>
        </p:spPr>
        <p:txBody>
          <a:bodyPr wrap="square" rtlCol="0">
            <a:spAutoFit/>
          </a:bodyPr>
          <a:lstStyle/>
          <a:p>
            <a:pPr algn="just"/>
            <a:r>
              <a:rPr lang="fr-FR" b="1" dirty="0" smtClean="0">
                <a:solidFill>
                  <a:srgbClr val="C30066"/>
                </a:solidFill>
                <a:latin typeface="VAGRounded-Thin" pitchFamily="82" charset="0"/>
              </a:rPr>
              <a:t>Autour des Williams a fêté ses 10 ans ! </a:t>
            </a:r>
          </a:p>
          <a:p>
            <a:pPr algn="just"/>
            <a:r>
              <a:rPr lang="fr-FR" b="1" dirty="0" smtClean="0">
                <a:solidFill>
                  <a:srgbClr val="C30066"/>
                </a:solidFill>
                <a:latin typeface="VAGRounded-Thin" pitchFamily="82" charset="0"/>
              </a:rPr>
              <a:t>Pour l’occasion, l’association s’est rendue avec ses adhérents à Dijon du 17 au 20 mai 2013 et a pu rencontrer le football club de Dijon FCO avec lequel elle est partenaire depuis maintenant 7 ans. </a:t>
            </a:r>
            <a:endParaRPr lang="fr-FR" b="1" dirty="0">
              <a:solidFill>
                <a:srgbClr val="C30066"/>
              </a:solidFill>
              <a:latin typeface="VAGRounded-Thin" pitchFamily="82" charset="0"/>
            </a:endParaRPr>
          </a:p>
        </p:txBody>
      </p:sp>
    </p:spTree>
    <p:extLst>
      <p:ext uri="{BB962C8B-B14F-4D97-AF65-F5344CB8AC3E}">
        <p14:creationId xmlns:p14="http://schemas.microsoft.com/office/powerpoint/2010/main" val="535927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7584" y="404664"/>
            <a:ext cx="7560840" cy="1296144"/>
          </a:xfrm>
          <a:prstGeom prst="rect">
            <a:avLst/>
          </a:prstGeom>
          <a:solidFill>
            <a:srgbClr val="96BF0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latin typeface="VAGRounded-Bold" pitchFamily="82" charset="0"/>
              </a:rPr>
              <a:t>AUTOUR DES WILLIAMS FAIT SON RALLYE</a:t>
            </a:r>
            <a:endParaRPr lang="fr-FR" sz="3600" dirty="0">
              <a:latin typeface="VAGRounded-Bold" pitchFamily="82" charset="0"/>
            </a:endParaRPr>
          </a:p>
        </p:txBody>
      </p:sp>
      <p:sp>
        <p:nvSpPr>
          <p:cNvPr id="2" name="ZoneTexte 1"/>
          <p:cNvSpPr txBox="1"/>
          <p:nvPr/>
        </p:nvSpPr>
        <p:spPr>
          <a:xfrm>
            <a:off x="467544" y="1988840"/>
            <a:ext cx="8136904" cy="4508927"/>
          </a:xfrm>
          <a:prstGeom prst="rect">
            <a:avLst/>
          </a:prstGeom>
          <a:noFill/>
        </p:spPr>
        <p:txBody>
          <a:bodyPr wrap="square" rtlCol="0">
            <a:spAutoFit/>
          </a:bodyPr>
          <a:lstStyle/>
          <a:p>
            <a:pPr algn="ctr"/>
            <a:r>
              <a:rPr lang="fr-FR" sz="2400" b="1" dirty="0">
                <a:latin typeface="VAGRounded-Thin" pitchFamily="82" charset="0"/>
              </a:rPr>
              <a:t>Le Rallye en bref</a:t>
            </a:r>
          </a:p>
          <a:p>
            <a:pPr algn="just"/>
            <a:endParaRPr lang="fr-FR" sz="1100" b="1" dirty="0">
              <a:latin typeface="VAGRounded-Thin" pitchFamily="82" charset="0"/>
            </a:endParaRPr>
          </a:p>
          <a:p>
            <a:pPr algn="just"/>
            <a:r>
              <a:rPr lang="fr-FR" b="1" dirty="0">
                <a:latin typeface="VAGRounded-Thin" pitchFamily="82" charset="0"/>
              </a:rPr>
              <a:t>Depuis 1990, il rassemble des femmes de 18 à 65 ans et de 33 nationalités dans le désert </a:t>
            </a:r>
            <a:r>
              <a:rPr lang="fr-FR" b="1" dirty="0" smtClean="0">
                <a:latin typeface="VAGRounded-Thin" pitchFamily="82" charset="0"/>
              </a:rPr>
              <a:t>marocain. </a:t>
            </a:r>
            <a:endParaRPr lang="fr-FR" b="1" dirty="0">
              <a:latin typeface="VAGRounded-Thin" pitchFamily="82" charset="0"/>
            </a:endParaRPr>
          </a:p>
          <a:p>
            <a:pPr algn="just"/>
            <a:r>
              <a:rPr lang="fr-FR" b="1" dirty="0">
                <a:latin typeface="VAGRounded-Thin" pitchFamily="82" charset="0"/>
              </a:rPr>
              <a:t>Il développe une autre vision de la compétition automobile. Pas de vitesse ni de GPS mais une navigation à l‘ancienne uniquement en </a:t>
            </a:r>
            <a:r>
              <a:rPr lang="fr-FR" b="1" dirty="0" smtClean="0">
                <a:latin typeface="VAGRounded-Thin" pitchFamily="82" charset="0"/>
              </a:rPr>
              <a:t>hors-piste</a:t>
            </a:r>
            <a:endParaRPr lang="fr-FR" b="1" dirty="0">
              <a:latin typeface="VAGRounded-Thin" pitchFamily="82" charset="0"/>
            </a:endParaRPr>
          </a:p>
          <a:p>
            <a:pPr algn="just"/>
            <a:r>
              <a:rPr lang="fr-FR" b="1" dirty="0">
                <a:latin typeface="VAGRounded-Thin" pitchFamily="82" charset="0"/>
              </a:rPr>
              <a:t>Une compétition sans vitesse dans le respect des populations locales et de l‘environnement. </a:t>
            </a:r>
            <a:endParaRPr lang="fr-FR" b="1" dirty="0" smtClean="0">
              <a:latin typeface="VAGRounded-Thin" pitchFamily="82" charset="0"/>
            </a:endParaRPr>
          </a:p>
          <a:p>
            <a:pPr algn="just"/>
            <a:endParaRPr lang="fr-FR" b="1" dirty="0">
              <a:latin typeface="VAGRounded-Thin" pitchFamily="82" charset="0"/>
            </a:endParaRPr>
          </a:p>
          <a:p>
            <a:pPr algn="just"/>
            <a:r>
              <a:rPr lang="fr-FR" b="1" dirty="0" smtClean="0">
                <a:latin typeface="VAGRounded-Thin" pitchFamily="82" charset="0"/>
              </a:rPr>
              <a:t>A l‘aide d‘une </a:t>
            </a:r>
            <a:r>
              <a:rPr lang="fr-FR" b="1" dirty="0">
                <a:latin typeface="VAGRounded-Thin" pitchFamily="82" charset="0"/>
              </a:rPr>
              <a:t>boussole, d‘une règle et d‘une carte, les concurrentes que l‘on appelle </a:t>
            </a:r>
            <a:r>
              <a:rPr lang="fr-FR" b="1" dirty="0" smtClean="0">
                <a:latin typeface="VAGRounded-Thin" pitchFamily="82" charset="0"/>
              </a:rPr>
              <a:t>« Gazelles » </a:t>
            </a:r>
            <a:r>
              <a:rPr lang="fr-FR" b="1" dirty="0">
                <a:latin typeface="VAGRounded-Thin" pitchFamily="82" charset="0"/>
              </a:rPr>
              <a:t>doivent effectuer un parcours en pointant des contrôles de passage mis en place en un minimum de kilomètres et non en un minimum de </a:t>
            </a:r>
            <a:r>
              <a:rPr lang="fr-FR" b="1" dirty="0" smtClean="0">
                <a:latin typeface="VAGRounded-Thin" pitchFamily="82" charset="0"/>
              </a:rPr>
              <a:t>temps. </a:t>
            </a:r>
          </a:p>
          <a:p>
            <a:pPr algn="just"/>
            <a:endParaRPr lang="fr-FR" b="1" dirty="0">
              <a:latin typeface="VAGRounded-Thin" pitchFamily="82" charset="0"/>
            </a:endParaRPr>
          </a:p>
          <a:p>
            <a:pPr algn="just"/>
            <a:r>
              <a:rPr lang="fr-FR" b="1" dirty="0">
                <a:latin typeface="VAGRounded-Thin" pitchFamily="82" charset="0"/>
              </a:rPr>
              <a:t>C‘est un événement où gagner en faisant le </a:t>
            </a:r>
            <a:r>
              <a:rPr lang="fr-FR" b="1" dirty="0" smtClean="0">
                <a:latin typeface="VAGRounded-Thin" pitchFamily="82" charset="0"/>
              </a:rPr>
              <a:t>moins de </a:t>
            </a:r>
            <a:r>
              <a:rPr lang="fr-FR" b="1" dirty="0">
                <a:latin typeface="VAGRounded-Thin" pitchFamily="82" charset="0"/>
              </a:rPr>
              <a:t>kilomètres respecte les engagements environnementaux de réduction des émissions de CO2.</a:t>
            </a:r>
          </a:p>
        </p:txBody>
      </p:sp>
    </p:spTree>
    <p:extLst>
      <p:ext uri="{BB962C8B-B14F-4D97-AF65-F5344CB8AC3E}">
        <p14:creationId xmlns:p14="http://schemas.microsoft.com/office/powerpoint/2010/main" val="35679096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7584" y="404664"/>
            <a:ext cx="7560840" cy="1296144"/>
          </a:xfrm>
          <a:prstGeom prst="rect">
            <a:avLst/>
          </a:prstGeom>
          <a:solidFill>
            <a:srgbClr val="96BF0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latin typeface="VAGRounded-Bold" pitchFamily="82" charset="0"/>
              </a:rPr>
              <a:t>RALLYE AICHA DES GAZELLES : NOTRE EQUIPE </a:t>
            </a:r>
            <a:endParaRPr lang="fr-FR" sz="3600" dirty="0">
              <a:latin typeface="VAGRounded-Bold" pitchFamily="82" charset="0"/>
            </a:endParaRPr>
          </a:p>
        </p:txBody>
      </p:sp>
      <p:sp>
        <p:nvSpPr>
          <p:cNvPr id="2" name="Rectangle 1"/>
          <p:cNvSpPr/>
          <p:nvPr/>
        </p:nvSpPr>
        <p:spPr>
          <a:xfrm>
            <a:off x="539552" y="2274837"/>
            <a:ext cx="3888432" cy="3693319"/>
          </a:xfrm>
          <a:prstGeom prst="rect">
            <a:avLst/>
          </a:prstGeom>
        </p:spPr>
        <p:txBody>
          <a:bodyPr wrap="square">
            <a:spAutoFit/>
          </a:bodyPr>
          <a:lstStyle/>
          <a:p>
            <a:pPr algn="just"/>
            <a:r>
              <a:rPr lang="fr-FR" b="1" dirty="0" smtClean="0">
                <a:solidFill>
                  <a:srgbClr val="C30066"/>
                </a:solidFill>
                <a:latin typeface="VAGRounded-Thin" pitchFamily="82" charset="0"/>
              </a:rPr>
              <a:t>La </a:t>
            </a:r>
            <a:r>
              <a:rPr lang="fr-FR" b="1" dirty="0" err="1">
                <a:solidFill>
                  <a:srgbClr val="C30066"/>
                </a:solidFill>
                <a:latin typeface="VAGRounded-Thin" pitchFamily="82" charset="0"/>
              </a:rPr>
              <a:t>dream</a:t>
            </a:r>
            <a:r>
              <a:rPr lang="fr-FR" b="1" dirty="0">
                <a:solidFill>
                  <a:srgbClr val="C30066"/>
                </a:solidFill>
                <a:latin typeface="VAGRounded-Thin" pitchFamily="82" charset="0"/>
              </a:rPr>
              <a:t> team Autour des Williams est composée de Sophie, sportive aguerrie au rire contagieux et d’Anne-Isabelle, jeune maman expatriée au Qatar et fan du rire de sa petite sœur. Elles ont toutes les deux une grande expérience du milieu hostile citadin, le désert marocain ne leur fait pas peur! </a:t>
            </a:r>
            <a:r>
              <a:rPr lang="fr-FR" b="1" dirty="0" smtClean="0">
                <a:solidFill>
                  <a:srgbClr val="C30066"/>
                </a:solidFill>
                <a:latin typeface="VAGRounded-Thin" pitchFamily="82" charset="0"/>
              </a:rPr>
              <a:t>Courir </a:t>
            </a:r>
            <a:r>
              <a:rPr lang="fr-FR" b="1" dirty="0">
                <a:solidFill>
                  <a:srgbClr val="C30066"/>
                </a:solidFill>
                <a:latin typeface="VAGRounded-Thin" pitchFamily="82" charset="0"/>
              </a:rPr>
              <a:t>pour l’association Autour des Williams est un honneur pour elles et comme elles le disent si bien: “on ne lâche rien!” et </a:t>
            </a:r>
            <a:r>
              <a:rPr lang="fr-FR" b="1" dirty="0" err="1">
                <a:solidFill>
                  <a:srgbClr val="C30066"/>
                </a:solidFill>
                <a:latin typeface="VAGRounded-Thin" pitchFamily="82" charset="0"/>
              </a:rPr>
              <a:t>Yallah</a:t>
            </a:r>
            <a:r>
              <a:rPr lang="fr-FR" b="1" dirty="0">
                <a:solidFill>
                  <a:srgbClr val="C30066"/>
                </a:solidFill>
                <a:latin typeface="VAGRounded-Thin" pitchFamily="82" charset="0"/>
              </a:rPr>
              <a:t> !!</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2" y="2033265"/>
            <a:ext cx="3308627" cy="4176464"/>
          </a:xfrm>
          <a:prstGeom prst="ellipse">
            <a:avLst/>
          </a:prstGeom>
          <a:ln w="63500" cap="rnd">
            <a:solidFill>
              <a:srgbClr val="77FB1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855628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7584" y="260648"/>
            <a:ext cx="7560840" cy="1296144"/>
          </a:xfrm>
          <a:prstGeom prst="rect">
            <a:avLst/>
          </a:prstGeom>
          <a:solidFill>
            <a:srgbClr val="96BF0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latin typeface="VAGRounded-Bold" pitchFamily="82" charset="0"/>
              </a:rPr>
              <a:t>RALLYE AICHA DES GAZELLES </a:t>
            </a:r>
            <a:endParaRPr lang="fr-FR" sz="3600" dirty="0">
              <a:latin typeface="VAGRounded-Bold" pitchFamily="82" charset="0"/>
            </a:endParaRPr>
          </a:p>
        </p:txBody>
      </p:sp>
      <p:pic>
        <p:nvPicPr>
          <p:cNvPr id="6" name="Ouais, on cherche des sponsors. Rallye Aïcha des Gazelles 2014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68582" y="1844824"/>
            <a:ext cx="6096000" cy="3429000"/>
          </a:xfrm>
          <a:prstGeom prst="rect">
            <a:avLst/>
          </a:prstGeom>
        </p:spPr>
      </p:pic>
      <p:sp>
        <p:nvSpPr>
          <p:cNvPr id="2" name="Rectangle 1"/>
          <p:cNvSpPr/>
          <p:nvPr/>
        </p:nvSpPr>
        <p:spPr>
          <a:xfrm>
            <a:off x="410994" y="5735489"/>
            <a:ext cx="8496944" cy="954107"/>
          </a:xfrm>
          <a:prstGeom prst="rect">
            <a:avLst/>
          </a:prstGeom>
        </p:spPr>
        <p:txBody>
          <a:bodyPr wrap="square">
            <a:spAutoFit/>
          </a:bodyPr>
          <a:lstStyle/>
          <a:p>
            <a:pPr algn="just"/>
            <a:r>
              <a:rPr lang="fr-FR" b="1" dirty="0">
                <a:latin typeface="VAGRounded-Thin" pitchFamily="82" charset="0"/>
              </a:rPr>
              <a:t>Une version qui se fera en </a:t>
            </a:r>
            <a:r>
              <a:rPr lang="fr-FR" sz="2000" b="1" dirty="0">
                <a:solidFill>
                  <a:srgbClr val="C30066"/>
                </a:solidFill>
                <a:latin typeface="VAGRounded-Thin" pitchFamily="82" charset="0"/>
              </a:rPr>
              <a:t>Rose</a:t>
            </a:r>
            <a:r>
              <a:rPr lang="fr-FR" b="1" dirty="0">
                <a:latin typeface="VAGRounded-Thin" pitchFamily="82" charset="0"/>
              </a:rPr>
              <a:t> et </a:t>
            </a:r>
            <a:r>
              <a:rPr lang="fr-FR" sz="2000" b="1" dirty="0">
                <a:solidFill>
                  <a:srgbClr val="77AD1A"/>
                </a:solidFill>
                <a:latin typeface="VAGRounded-Thin" pitchFamily="82" charset="0"/>
              </a:rPr>
              <a:t>Vert</a:t>
            </a:r>
            <a:r>
              <a:rPr lang="fr-FR" b="1" dirty="0">
                <a:latin typeface="VAGRounded-Thin" pitchFamily="82" charset="0"/>
              </a:rPr>
              <a:t> avec punch et enthousiasme sans oublier le principal: faire parler du syndrome, être vu ET entendu de tous et faire progresser la recherche.</a:t>
            </a:r>
          </a:p>
        </p:txBody>
      </p:sp>
    </p:spTree>
    <p:extLst>
      <p:ext uri="{BB962C8B-B14F-4D97-AF65-F5344CB8AC3E}">
        <p14:creationId xmlns:p14="http://schemas.microsoft.com/office/powerpoint/2010/main" val="41108539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260648"/>
            <a:ext cx="8496944" cy="1224136"/>
          </a:xfrm>
          <a:prstGeom prst="rect">
            <a:avLst/>
          </a:prstGeom>
          <a:solidFill>
            <a:srgbClr val="C300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latin typeface="VAGRounded-Bold" pitchFamily="82" charset="0"/>
              </a:rPr>
              <a:t>JOURNEE LUDIQUE AU PARC DISNEYLAND PARIS LE DIMANCHE 6 AVRIL 2014</a:t>
            </a:r>
            <a:endParaRPr lang="fr-FR" sz="3200" dirty="0">
              <a:latin typeface="VAGRounded-Bold" pitchFamily="82" charset="0"/>
            </a:endParaRPr>
          </a:p>
        </p:txBody>
      </p:sp>
      <p:sp>
        <p:nvSpPr>
          <p:cNvPr id="6" name="Rectangle 2"/>
          <p:cNvSpPr>
            <a:spLocks noChangeArrowheads="1"/>
          </p:cNvSpPr>
          <p:nvPr/>
        </p:nvSpPr>
        <p:spPr bwMode="auto">
          <a:xfrm>
            <a:off x="404098" y="1772816"/>
            <a:ext cx="8488382" cy="458587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dirty="0" smtClean="0">
                <a:ln>
                  <a:noFill/>
                </a:ln>
                <a:solidFill>
                  <a:srgbClr val="222222"/>
                </a:solidFill>
                <a:effectLst/>
                <a:latin typeface="VAGRounded-Thin" pitchFamily="82" charset="0"/>
              </a:rPr>
              <a:t>Pour prolonger le plaisir d’être ensemble Autour des Williams vous invite à passer une journée magique au Parc Disneyland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1" u="none" strike="noStrike" cap="none" normalizeH="0" baseline="0" dirty="0" smtClean="0">
                <a:ln>
                  <a:noFill/>
                </a:ln>
                <a:solidFill>
                  <a:srgbClr val="222222"/>
                </a:solidFill>
                <a:effectLst/>
                <a:latin typeface="VAGRounded-Thin" pitchFamily="82" charset="0"/>
              </a:rPr>
              <a:t>Le parking est gratuit pour les adhérents d’Autour des Williams</a:t>
            </a:r>
            <a:endParaRPr kumimoji="0" lang="fr-FR" altLang="fr-FR" sz="1600" b="0" i="0" u="none" strike="noStrike" cap="none" normalizeH="0" baseline="0" dirty="0" smtClean="0">
              <a:ln>
                <a:noFill/>
              </a:ln>
              <a:solidFill>
                <a:schemeClr val="tx1"/>
              </a:solidFill>
              <a:effectLst/>
              <a:latin typeface="VAGRounded-Thin" pitchFamily="8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0" i="0" u="none" strike="noStrike" cap="none" normalizeH="0" baseline="0" dirty="0" smtClean="0">
                <a:ln>
                  <a:noFill/>
                </a:ln>
                <a:solidFill>
                  <a:srgbClr val="222222"/>
                </a:solidFill>
                <a:effectLst/>
                <a:latin typeface="VAGRounded-Thin" pitchFamily="82" charset="0"/>
              </a:rPr>
              <a:t> </a:t>
            </a:r>
            <a:endParaRPr kumimoji="0" lang="fr-FR" altLang="fr-FR" sz="800" b="0" i="0" u="none" strike="noStrike" cap="none" normalizeH="0" baseline="0" dirty="0" smtClean="0">
              <a:ln>
                <a:noFill/>
              </a:ln>
              <a:solidFill>
                <a:schemeClr val="tx1"/>
              </a:solidFill>
              <a:effectLst/>
              <a:latin typeface="VAGRounded-Thin" pitchFamily="8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0" i="0" u="none" strike="noStrike" cap="none" normalizeH="0" baseline="0" dirty="0" smtClean="0">
                <a:ln>
                  <a:noFill/>
                </a:ln>
                <a:solidFill>
                  <a:srgbClr val="222222"/>
                </a:solidFill>
                <a:effectLst/>
                <a:latin typeface="VAGRounded-Thin" pitchFamily="82" charset="0"/>
                <a:cs typeface="Arial" pitchFamily="34" charset="0"/>
              </a:rPr>
              <a:t> </a:t>
            </a:r>
            <a:endParaRPr kumimoji="0" lang="fr-FR" altLang="fr-FR"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1" i="0" u="none" strike="noStrike" cap="none" normalizeH="0" baseline="0" dirty="0" smtClean="0">
                <a:ln>
                  <a:noFill/>
                </a:ln>
                <a:solidFill>
                  <a:srgbClr val="77AD1A"/>
                </a:solidFill>
                <a:effectLst/>
                <a:latin typeface="VAGRounded-Thin" pitchFamily="82" charset="0"/>
              </a:rPr>
              <a:t>10h</a:t>
            </a:r>
            <a:r>
              <a:rPr kumimoji="0" lang="fr-FR" altLang="fr-FR" b="0" i="0" u="none" strike="noStrike" cap="none" normalizeH="0" baseline="0" dirty="0" smtClean="0">
                <a:ln>
                  <a:noFill/>
                </a:ln>
                <a:solidFill>
                  <a:srgbClr val="222222"/>
                </a:solidFill>
                <a:effectLst/>
                <a:latin typeface="VAGRounded-Thin" pitchFamily="82" charset="0"/>
              </a:rPr>
              <a:t>       </a:t>
            </a:r>
            <a:r>
              <a:rPr kumimoji="0" lang="fr-FR" altLang="fr-FR" b="1" i="0" u="none" strike="noStrike" cap="none" normalizeH="0" baseline="0" dirty="0" smtClean="0">
                <a:ln>
                  <a:noFill/>
                </a:ln>
                <a:solidFill>
                  <a:srgbClr val="C30066"/>
                </a:solidFill>
                <a:effectLst/>
                <a:latin typeface="VAGRounded-Thin" pitchFamily="82" charset="0"/>
              </a:rPr>
              <a:t>Accueil</a:t>
            </a:r>
            <a:r>
              <a:rPr kumimoji="0" lang="fr-FR" altLang="fr-FR" b="0" i="0" u="none" strike="noStrike" cap="none" normalizeH="0" baseline="0" dirty="0" smtClean="0">
                <a:ln>
                  <a:noFill/>
                </a:ln>
                <a:solidFill>
                  <a:srgbClr val="222222"/>
                </a:solidFill>
                <a:effectLst/>
                <a:latin typeface="VAGRounded-Thin" pitchFamily="82" charset="0"/>
              </a:rPr>
              <a:t> des familles par les Disney </a:t>
            </a:r>
            <a:r>
              <a:rPr kumimoji="0" lang="fr-FR" altLang="fr-FR" b="0" i="0" u="none" strike="noStrike" cap="none" normalizeH="0" baseline="0" dirty="0" err="1" smtClean="0">
                <a:ln>
                  <a:noFill/>
                </a:ln>
                <a:solidFill>
                  <a:srgbClr val="222222"/>
                </a:solidFill>
                <a:effectLst/>
                <a:latin typeface="VAGRounded-Thin" pitchFamily="82" charset="0"/>
              </a:rPr>
              <a:t>VoluntEARS</a:t>
            </a:r>
            <a:r>
              <a:rPr kumimoji="0" lang="fr-FR" altLang="fr-FR" b="0" i="0" u="none" strike="noStrike" cap="none" normalizeH="0" baseline="0" dirty="0" smtClean="0">
                <a:ln>
                  <a:noFill/>
                </a:ln>
                <a:solidFill>
                  <a:srgbClr val="222222"/>
                </a:solidFill>
                <a:effectLst/>
                <a:latin typeface="VAGRounded-Thin" pitchFamily="82" charset="0"/>
              </a:rPr>
              <a:t> </a:t>
            </a:r>
            <a:br>
              <a:rPr kumimoji="0" lang="fr-FR" altLang="fr-FR" b="0" i="0" u="none" strike="noStrike" cap="none" normalizeH="0" baseline="0" dirty="0" smtClean="0">
                <a:ln>
                  <a:noFill/>
                </a:ln>
                <a:solidFill>
                  <a:srgbClr val="222222"/>
                </a:solidFill>
                <a:effectLst/>
                <a:latin typeface="VAGRounded-Thin" pitchFamily="82" charset="0"/>
              </a:rPr>
            </a:br>
            <a:r>
              <a:rPr kumimoji="0" lang="fr-FR" altLang="fr-FR" b="0" i="0" u="none" strike="noStrike" cap="none" normalizeH="0" baseline="0" dirty="0" smtClean="0">
                <a:ln>
                  <a:noFill/>
                </a:ln>
                <a:solidFill>
                  <a:srgbClr val="222222"/>
                </a:solidFill>
                <a:effectLst/>
                <a:latin typeface="VAGRounded-Thin" pitchFamily="82" charset="0"/>
              </a:rPr>
              <a:t>             au restaurant Billy </a:t>
            </a:r>
            <a:r>
              <a:rPr kumimoji="0" lang="fr-FR" altLang="fr-FR" b="0" i="0" u="none" strike="noStrike" cap="none" normalizeH="0" baseline="0" dirty="0" err="1" smtClean="0">
                <a:ln>
                  <a:noFill/>
                </a:ln>
                <a:solidFill>
                  <a:srgbClr val="222222"/>
                </a:solidFill>
                <a:effectLst/>
                <a:latin typeface="VAGRounded-Thin" pitchFamily="82" charset="0"/>
              </a:rPr>
              <a:t>Bob’s</a:t>
            </a:r>
            <a:r>
              <a:rPr kumimoji="0" lang="fr-FR" altLang="fr-FR" b="0" i="0" u="none" strike="noStrike" cap="none" normalizeH="0" baseline="0" dirty="0" smtClean="0">
                <a:ln>
                  <a:noFill/>
                </a:ln>
                <a:solidFill>
                  <a:srgbClr val="222222"/>
                </a:solidFill>
                <a:effectLst/>
                <a:latin typeface="VAGRounded-Thin" pitchFamily="82" charset="0"/>
              </a:rPr>
              <a:t> - Disney Village </a:t>
            </a:r>
            <a:br>
              <a:rPr kumimoji="0" lang="fr-FR" altLang="fr-FR" b="0" i="0" u="none" strike="noStrike" cap="none" normalizeH="0" baseline="0" dirty="0" smtClean="0">
                <a:ln>
                  <a:noFill/>
                </a:ln>
                <a:solidFill>
                  <a:srgbClr val="222222"/>
                </a:solidFill>
                <a:effectLst/>
                <a:latin typeface="VAGRounded-Thin" pitchFamily="82" charset="0"/>
              </a:rPr>
            </a:br>
            <a:r>
              <a:rPr kumimoji="0" lang="fr-FR" altLang="fr-FR" b="0" i="0" u="none" strike="noStrike" cap="none" normalizeH="0" baseline="0" dirty="0" smtClean="0">
                <a:ln>
                  <a:noFill/>
                </a:ln>
                <a:solidFill>
                  <a:srgbClr val="222222"/>
                </a:solidFill>
                <a:effectLst/>
                <a:latin typeface="VAGRounded-Thin" pitchFamily="82" charset="0"/>
              </a:rPr>
              <a:t>             Petit Déjeuner buffet</a:t>
            </a:r>
            <a:endParaRPr kumimoji="0" lang="fr-FR" altLang="fr-FR" b="0" i="0" u="none" strike="noStrike" cap="none" normalizeH="0" baseline="0" dirty="0" smtClean="0">
              <a:ln>
                <a:noFill/>
              </a:ln>
              <a:solidFill>
                <a:schemeClr val="tx1"/>
              </a:solidFill>
              <a:effectLst/>
              <a:latin typeface="VAGRounded-Thin" pitchFamily="8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1" i="0" u="none" strike="noStrike" cap="none" normalizeH="0" baseline="0" dirty="0" smtClean="0">
                <a:ln>
                  <a:noFill/>
                </a:ln>
                <a:solidFill>
                  <a:srgbClr val="77AD1A"/>
                </a:solidFill>
                <a:effectLst/>
                <a:latin typeface="VAGRounded-Thin" pitchFamily="82" charset="0"/>
              </a:rPr>
              <a:t>11h</a:t>
            </a:r>
            <a:r>
              <a:rPr kumimoji="0" lang="fr-FR" altLang="fr-FR" b="0" i="0" u="none" strike="noStrike" cap="none" normalizeH="0" baseline="0" dirty="0" smtClean="0">
                <a:ln>
                  <a:noFill/>
                </a:ln>
                <a:solidFill>
                  <a:srgbClr val="222222"/>
                </a:solidFill>
                <a:effectLst/>
                <a:latin typeface="VAGRounded-Thin" pitchFamily="82" charset="0"/>
              </a:rPr>
              <a:t>        </a:t>
            </a:r>
            <a:r>
              <a:rPr kumimoji="0" lang="fr-FR" altLang="fr-FR" b="1" i="0" u="none" strike="noStrike" cap="none" normalizeH="0" baseline="0" dirty="0" smtClean="0">
                <a:ln>
                  <a:noFill/>
                </a:ln>
                <a:solidFill>
                  <a:srgbClr val="C30066"/>
                </a:solidFill>
                <a:effectLst/>
                <a:latin typeface="VAGRounded-Thin" pitchFamily="82" charset="0"/>
              </a:rPr>
              <a:t>Distribution des billets</a:t>
            </a:r>
            <a:r>
              <a:rPr kumimoji="0" lang="fr-FR" altLang="fr-FR" b="0" i="0" u="none" strike="noStrike" cap="none" normalizeH="0" baseline="0" dirty="0" smtClean="0">
                <a:ln>
                  <a:noFill/>
                </a:ln>
                <a:solidFill>
                  <a:srgbClr val="C30066"/>
                </a:solidFill>
                <a:effectLst/>
                <a:latin typeface="VAGRounded-Thin" pitchFamily="82" charset="0"/>
              </a:rPr>
              <a:t> </a:t>
            </a:r>
            <a:r>
              <a:rPr kumimoji="0" lang="fr-FR" altLang="fr-FR" b="0" i="0" u="none" strike="noStrike" cap="none" normalizeH="0" baseline="0" dirty="0" smtClean="0">
                <a:ln>
                  <a:noFill/>
                </a:ln>
                <a:solidFill>
                  <a:srgbClr val="222222"/>
                </a:solidFill>
                <a:effectLst/>
                <a:latin typeface="VAGRounded-Thin" pitchFamily="82" charset="0"/>
              </a:rPr>
              <a:t>pour les parcs</a:t>
            </a:r>
            <a:endParaRPr kumimoji="0" lang="fr-FR" altLang="fr-FR" b="0" i="0" u="none" strike="noStrike" cap="none" normalizeH="0" baseline="0" dirty="0" smtClean="0">
              <a:ln>
                <a:noFill/>
              </a:ln>
              <a:solidFill>
                <a:schemeClr val="tx1"/>
              </a:solidFill>
              <a:effectLst/>
              <a:latin typeface="VAGRounded-Thin" pitchFamily="8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1" i="0" u="none" strike="noStrike" cap="none" normalizeH="0" baseline="0" dirty="0" smtClean="0">
                <a:ln>
                  <a:noFill/>
                </a:ln>
                <a:solidFill>
                  <a:srgbClr val="77AD1A"/>
                </a:solidFill>
                <a:effectLst/>
                <a:latin typeface="VAGRounded-Thin" pitchFamily="82" charset="0"/>
              </a:rPr>
              <a:t>11h30 </a:t>
            </a:r>
            <a:r>
              <a:rPr kumimoji="0" lang="fr-FR" altLang="fr-FR" b="0" i="0" u="none" strike="noStrike" cap="none" normalizeH="0" baseline="0" dirty="0" smtClean="0">
                <a:ln>
                  <a:noFill/>
                </a:ln>
                <a:solidFill>
                  <a:srgbClr val="222222"/>
                </a:solidFill>
                <a:effectLst/>
                <a:latin typeface="VAGRounded-Thin" pitchFamily="82" charset="0"/>
              </a:rPr>
              <a:t>   </a:t>
            </a:r>
            <a:r>
              <a:rPr kumimoji="0" lang="fr-FR" altLang="fr-FR" b="1" i="0" u="none" strike="noStrike" cap="none" normalizeH="0" baseline="0" dirty="0" smtClean="0">
                <a:ln>
                  <a:noFill/>
                </a:ln>
                <a:solidFill>
                  <a:srgbClr val="C30066"/>
                </a:solidFill>
                <a:effectLst/>
                <a:latin typeface="VAGRounded-Thin" pitchFamily="82" charset="0"/>
              </a:rPr>
              <a:t>Photo de groupe</a:t>
            </a:r>
            <a:r>
              <a:rPr kumimoji="0" lang="fr-FR" altLang="fr-FR" b="0" i="0" u="none" strike="noStrike" cap="none" normalizeH="0" baseline="0" dirty="0" smtClean="0">
                <a:ln>
                  <a:noFill/>
                </a:ln>
                <a:solidFill>
                  <a:srgbClr val="C30066"/>
                </a:solidFill>
                <a:effectLst/>
                <a:latin typeface="VAGRounded-Thin" pitchFamily="82" charset="0"/>
              </a:rPr>
              <a:t> </a:t>
            </a:r>
            <a:r>
              <a:rPr kumimoji="0" lang="fr-FR" altLang="fr-FR" b="0" i="0" u="none" strike="noStrike" cap="none" normalizeH="0" baseline="0" dirty="0" smtClean="0">
                <a:ln>
                  <a:noFill/>
                </a:ln>
                <a:solidFill>
                  <a:srgbClr val="222222"/>
                </a:solidFill>
                <a:effectLst/>
                <a:latin typeface="VAGRounded-Thin" pitchFamily="82" charset="0"/>
              </a:rPr>
              <a:t>- Central Plazza</a:t>
            </a:r>
            <a:br>
              <a:rPr kumimoji="0" lang="fr-FR" altLang="fr-FR" b="0" i="0" u="none" strike="noStrike" cap="none" normalizeH="0" baseline="0" dirty="0" smtClean="0">
                <a:ln>
                  <a:noFill/>
                </a:ln>
                <a:solidFill>
                  <a:srgbClr val="222222"/>
                </a:solidFill>
                <a:effectLst/>
                <a:latin typeface="VAGRounded-Thin" pitchFamily="82" charset="0"/>
              </a:rPr>
            </a:br>
            <a:r>
              <a:rPr kumimoji="0" lang="fr-FR" altLang="fr-FR" b="0" i="0" u="none" strike="noStrike" cap="none" normalizeH="0" baseline="0" dirty="0" smtClean="0">
                <a:ln>
                  <a:noFill/>
                </a:ln>
                <a:solidFill>
                  <a:srgbClr val="222222"/>
                </a:solidFill>
                <a:effectLst/>
                <a:latin typeface="VAGRounded-Thin" pitchFamily="82" charset="0"/>
              </a:rPr>
              <a:t>              Devant le Château de la Belle aux Bois Dormant</a:t>
            </a:r>
            <a:br>
              <a:rPr kumimoji="0" lang="fr-FR" altLang="fr-FR" b="0" i="0" u="none" strike="noStrike" cap="none" normalizeH="0" baseline="0" dirty="0" smtClean="0">
                <a:ln>
                  <a:noFill/>
                </a:ln>
                <a:solidFill>
                  <a:srgbClr val="222222"/>
                </a:solidFill>
                <a:effectLst/>
                <a:latin typeface="VAGRounded-Thin" pitchFamily="82" charset="0"/>
              </a:rPr>
            </a:br>
            <a:r>
              <a:rPr kumimoji="0" lang="fr-FR" altLang="fr-FR" b="0" i="0" u="none" strike="noStrike" cap="none" normalizeH="0" baseline="0" dirty="0" smtClean="0">
                <a:ln>
                  <a:noFill/>
                </a:ln>
                <a:solidFill>
                  <a:srgbClr val="222222"/>
                </a:solidFill>
                <a:effectLst/>
                <a:latin typeface="VAGRounded-Thin" pitchFamily="82" charset="0"/>
              </a:rPr>
              <a:t>               </a:t>
            </a:r>
            <a:endParaRPr kumimoji="0" lang="fr-FR" altLang="fr-FR" b="0" i="0" u="none" strike="noStrike" cap="none" normalizeH="0" baseline="0" dirty="0" smtClean="0">
              <a:ln>
                <a:noFill/>
              </a:ln>
              <a:solidFill>
                <a:schemeClr val="tx1"/>
              </a:solidFill>
              <a:effectLst/>
              <a:latin typeface="VAGRounded-Thin" pitchFamily="8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1" i="0" u="none" strike="noStrike" cap="none" normalizeH="0" baseline="0" dirty="0" smtClean="0">
                <a:ln>
                  <a:noFill/>
                </a:ln>
                <a:solidFill>
                  <a:srgbClr val="222222"/>
                </a:solidFill>
                <a:effectLst/>
                <a:latin typeface="VAGRounded-Thin" pitchFamily="82" charset="0"/>
              </a:rPr>
              <a:t>Informations pratiques : </a:t>
            </a:r>
            <a:r>
              <a:rPr kumimoji="0" lang="fr-FR" altLang="fr-FR" b="0" i="0" u="none" strike="noStrike" cap="none" normalizeH="0" baseline="0" dirty="0" smtClean="0">
                <a:ln>
                  <a:noFill/>
                </a:ln>
                <a:solidFill>
                  <a:srgbClr val="222222"/>
                </a:solidFill>
                <a:effectLst/>
                <a:latin typeface="VAGRounded-Thin" pitchFamily="82" charset="0"/>
              </a:rPr>
              <a:t/>
            </a:r>
            <a:br>
              <a:rPr kumimoji="0" lang="fr-FR" altLang="fr-FR" b="0" i="0" u="none" strike="noStrike" cap="none" normalizeH="0" baseline="0" dirty="0" smtClean="0">
                <a:ln>
                  <a:noFill/>
                </a:ln>
                <a:solidFill>
                  <a:srgbClr val="222222"/>
                </a:solidFill>
                <a:effectLst/>
                <a:latin typeface="VAGRounded-Thin" pitchFamily="82" charset="0"/>
              </a:rPr>
            </a:br>
            <a:r>
              <a:rPr kumimoji="0" lang="fr-FR" altLang="fr-FR" b="0" i="0" u="none" strike="noStrike" cap="none" normalizeH="0" baseline="0" dirty="0" smtClean="0">
                <a:ln>
                  <a:noFill/>
                </a:ln>
                <a:solidFill>
                  <a:srgbClr val="222222"/>
                </a:solidFill>
                <a:effectLst/>
                <a:latin typeface="VAGRounded-Thin" pitchFamily="82" charset="0"/>
              </a:rPr>
              <a:t>Déjeuner et visite des parcs libres</a:t>
            </a:r>
            <a:br>
              <a:rPr kumimoji="0" lang="fr-FR" altLang="fr-FR" b="0" i="0" u="none" strike="noStrike" cap="none" normalizeH="0" baseline="0" dirty="0" smtClean="0">
                <a:ln>
                  <a:noFill/>
                </a:ln>
                <a:solidFill>
                  <a:srgbClr val="222222"/>
                </a:solidFill>
                <a:effectLst/>
                <a:latin typeface="VAGRounded-Thin" pitchFamily="82" charset="0"/>
              </a:rPr>
            </a:br>
            <a:r>
              <a:rPr kumimoji="0" lang="fr-FR" altLang="fr-FR" b="1" i="0" u="none" strike="noStrike" cap="none" normalizeH="0" baseline="0" dirty="0" smtClean="0">
                <a:ln>
                  <a:noFill/>
                </a:ln>
                <a:solidFill>
                  <a:srgbClr val="77AD1A"/>
                </a:solidFill>
                <a:effectLst/>
                <a:latin typeface="VAGRounded-Thin" pitchFamily="82" charset="0"/>
              </a:rPr>
              <a:t>16h45</a:t>
            </a:r>
            <a:r>
              <a:rPr kumimoji="0" lang="fr-FR" altLang="fr-FR" b="0" i="0" u="none" strike="noStrike" cap="none" normalizeH="0" baseline="0" dirty="0" smtClean="0">
                <a:ln>
                  <a:noFill/>
                </a:ln>
                <a:solidFill>
                  <a:srgbClr val="222222"/>
                </a:solidFill>
                <a:effectLst/>
                <a:latin typeface="VAGRounded-Thin" pitchFamily="82" charset="0"/>
              </a:rPr>
              <a:t> </a:t>
            </a:r>
            <a:r>
              <a:rPr kumimoji="0" lang="fr-FR" altLang="fr-FR" b="0" i="1" u="none" strike="noStrike" cap="none" normalizeH="0" baseline="0" dirty="0" smtClean="0">
                <a:ln>
                  <a:noFill/>
                </a:ln>
                <a:solidFill>
                  <a:srgbClr val="222222"/>
                </a:solidFill>
                <a:effectLst/>
                <a:latin typeface="VAGRounded-Thin" pitchFamily="82" charset="0"/>
              </a:rPr>
              <a:t>La Parade des Rêves</a:t>
            </a:r>
            <a:r>
              <a:rPr kumimoji="0" lang="fr-FR" altLang="fr-FR" b="0" i="0" u="none" strike="noStrike" cap="none" normalizeH="0" baseline="0" dirty="0" smtClean="0">
                <a:ln>
                  <a:noFill/>
                </a:ln>
                <a:solidFill>
                  <a:srgbClr val="222222"/>
                </a:solidFill>
                <a:effectLst/>
                <a:latin typeface="VAGRounded-Thin" pitchFamily="82" charset="0"/>
              </a:rPr>
              <a:t> - </a:t>
            </a:r>
            <a:r>
              <a:rPr kumimoji="0" lang="fr-FR" altLang="fr-FR" b="0" i="0" u="none" strike="noStrike" cap="none" normalizeH="0" baseline="0" dirty="0" err="1" smtClean="0">
                <a:ln>
                  <a:noFill/>
                </a:ln>
                <a:solidFill>
                  <a:srgbClr val="222222"/>
                </a:solidFill>
                <a:effectLst/>
                <a:latin typeface="VAGRounded-Thin" pitchFamily="82" charset="0"/>
              </a:rPr>
              <a:t>DisneyParc</a:t>
            </a:r>
            <a:r>
              <a:rPr kumimoji="0" lang="fr-FR" altLang="fr-FR" b="0" i="0" u="none" strike="noStrike" cap="none" normalizeH="0" baseline="0" dirty="0" smtClean="0">
                <a:ln>
                  <a:noFill/>
                </a:ln>
                <a:solidFill>
                  <a:srgbClr val="222222"/>
                </a:solidFill>
                <a:effectLst/>
                <a:latin typeface="VAGRounded-Thin" pitchFamily="82" charset="0"/>
              </a:rPr>
              <a:t> Disneyland</a:t>
            </a:r>
            <a:br>
              <a:rPr kumimoji="0" lang="fr-FR" altLang="fr-FR" b="0" i="0" u="none" strike="noStrike" cap="none" normalizeH="0" baseline="0" dirty="0" smtClean="0">
                <a:ln>
                  <a:noFill/>
                </a:ln>
                <a:solidFill>
                  <a:srgbClr val="222222"/>
                </a:solidFill>
                <a:effectLst/>
                <a:latin typeface="VAGRounded-Thin" pitchFamily="82" charset="0"/>
              </a:rPr>
            </a:br>
            <a:r>
              <a:rPr kumimoji="0" lang="fr-FR" altLang="fr-FR" b="1" i="0" u="none" strike="noStrike" cap="none" normalizeH="0" baseline="0" dirty="0" smtClean="0">
                <a:ln>
                  <a:noFill/>
                </a:ln>
                <a:solidFill>
                  <a:srgbClr val="77AD1A"/>
                </a:solidFill>
                <a:effectLst/>
                <a:latin typeface="VAGRounded-Thin" pitchFamily="82" charset="0"/>
              </a:rPr>
              <a:t>19h</a:t>
            </a:r>
            <a:r>
              <a:rPr kumimoji="0" lang="fr-FR" altLang="fr-FR" b="0" i="0" u="none" strike="noStrike" cap="none" normalizeH="0" baseline="0" dirty="0" smtClean="0">
                <a:ln>
                  <a:noFill/>
                </a:ln>
                <a:solidFill>
                  <a:srgbClr val="222222"/>
                </a:solidFill>
                <a:effectLst/>
                <a:latin typeface="VAGRounded-Thin" pitchFamily="82" charset="0"/>
              </a:rPr>
              <a:t> Fermeture du Parc Walt Disney Studios</a:t>
            </a:r>
            <a:br>
              <a:rPr kumimoji="0" lang="fr-FR" altLang="fr-FR" b="0" i="0" u="none" strike="noStrike" cap="none" normalizeH="0" baseline="0" dirty="0" smtClean="0">
                <a:ln>
                  <a:noFill/>
                </a:ln>
                <a:solidFill>
                  <a:srgbClr val="222222"/>
                </a:solidFill>
                <a:effectLst/>
                <a:latin typeface="VAGRounded-Thin" pitchFamily="82" charset="0"/>
              </a:rPr>
            </a:br>
            <a:r>
              <a:rPr kumimoji="0" lang="fr-FR" altLang="fr-FR" b="1" i="0" u="none" strike="noStrike" cap="none" normalizeH="0" baseline="0" dirty="0" smtClean="0">
                <a:ln>
                  <a:noFill/>
                </a:ln>
                <a:solidFill>
                  <a:srgbClr val="77AD1A"/>
                </a:solidFill>
                <a:effectLst/>
                <a:latin typeface="VAGRounded-Thin" pitchFamily="82" charset="0"/>
              </a:rPr>
              <a:t>22h</a:t>
            </a:r>
            <a:r>
              <a:rPr kumimoji="0" lang="fr-FR" altLang="fr-FR" b="0" i="0" u="none" strike="noStrike" cap="none" normalizeH="0" baseline="0" dirty="0" smtClean="0">
                <a:ln>
                  <a:noFill/>
                </a:ln>
                <a:solidFill>
                  <a:srgbClr val="222222"/>
                </a:solidFill>
                <a:effectLst/>
                <a:latin typeface="VAGRounded-Thin" pitchFamily="82" charset="0"/>
              </a:rPr>
              <a:t> Fermeture du Parc Disneyland - Spectacle Disney </a:t>
            </a:r>
            <a:r>
              <a:rPr kumimoji="0" lang="fr-FR" altLang="fr-FR" b="0" i="0" u="none" strike="noStrike" cap="none" normalizeH="0" baseline="0" dirty="0" err="1" smtClean="0">
                <a:ln>
                  <a:noFill/>
                </a:ln>
                <a:solidFill>
                  <a:srgbClr val="222222"/>
                </a:solidFill>
                <a:effectLst/>
                <a:latin typeface="VAGRounded-Thin" pitchFamily="82" charset="0"/>
              </a:rPr>
              <a:t>Dream</a:t>
            </a:r>
            <a:endParaRPr kumimoji="0" lang="fr-FR" altLang="fr-FR" b="0" i="0" u="none" strike="noStrike" cap="none" normalizeH="0" baseline="0" dirty="0" smtClean="0">
              <a:ln>
                <a:noFill/>
              </a:ln>
              <a:solidFill>
                <a:srgbClr val="222222"/>
              </a:solidFill>
              <a:effectLst/>
              <a:latin typeface="VAGRounded-Thin" pitchFamily="8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000" dirty="0">
              <a:solidFill>
                <a:srgbClr val="222222"/>
              </a:solidFill>
              <a:latin typeface="VAGRounded-Thin" pitchFamily="82" charset="0"/>
            </a:endParaRPr>
          </a:p>
        </p:txBody>
      </p:sp>
    </p:spTree>
    <p:extLst>
      <p:ext uri="{BB962C8B-B14F-4D97-AF65-F5344CB8AC3E}">
        <p14:creationId xmlns:p14="http://schemas.microsoft.com/office/powerpoint/2010/main" val="22536046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2" cstate="print">
            <a:extLst>
              <a:ext uri="{28A0092B-C50C-407E-A947-70E740481C1C}">
                <a14:useLocalDpi xmlns:a14="http://schemas.microsoft.com/office/drawing/2010/main" val="0"/>
              </a:ext>
            </a:extLst>
          </a:blip>
          <a:srcRect l="33822" t="34063" r="16818" b="-1"/>
          <a:stretch/>
        </p:blipFill>
        <p:spPr>
          <a:xfrm>
            <a:off x="2195736" y="3621897"/>
            <a:ext cx="3633084" cy="3235476"/>
          </a:xfrm>
          <a:prstGeom prst="rect">
            <a:avLst/>
          </a:prstGeom>
        </p:spPr>
      </p:pic>
      <p:pic>
        <p:nvPicPr>
          <p:cNvPr id="8" name="Image 7"/>
          <p:cNvPicPr>
            <a:picLocks noChangeAspect="1"/>
          </p:cNvPicPr>
          <p:nvPr/>
        </p:nvPicPr>
        <p:blipFill rotWithShape="1">
          <a:blip r:embed="rId3" cstate="print">
            <a:extLst>
              <a:ext uri="{28A0092B-C50C-407E-A947-70E740481C1C}">
                <a14:useLocalDpi xmlns:a14="http://schemas.microsoft.com/office/drawing/2010/main" val="0"/>
              </a:ext>
            </a:extLst>
          </a:blip>
          <a:srcRect t="16300"/>
          <a:stretch/>
        </p:blipFill>
        <p:spPr>
          <a:xfrm rot="20974577">
            <a:off x="232958" y="3848812"/>
            <a:ext cx="2512875" cy="2804379"/>
          </a:xfrm>
          <a:prstGeom prst="rect">
            <a:avLst/>
          </a:prstGeom>
        </p:spPr>
      </p:pic>
      <p:pic>
        <p:nvPicPr>
          <p:cNvPr id="7" name="Image 6"/>
          <p:cNvPicPr>
            <a:picLocks noChangeAspect="1"/>
          </p:cNvPicPr>
          <p:nvPr/>
        </p:nvPicPr>
        <p:blipFill rotWithShape="1">
          <a:blip r:embed="rId4" cstate="print">
            <a:extLst>
              <a:ext uri="{28A0092B-C50C-407E-A947-70E740481C1C}">
                <a14:useLocalDpi xmlns:a14="http://schemas.microsoft.com/office/drawing/2010/main" val="0"/>
              </a:ext>
            </a:extLst>
          </a:blip>
          <a:srcRect t="21782" r="14490"/>
          <a:stretch/>
        </p:blipFill>
        <p:spPr>
          <a:xfrm rot="849094">
            <a:off x="5704278" y="1226320"/>
            <a:ext cx="3063840" cy="3752231"/>
          </a:xfrm>
          <a:prstGeom prst="rect">
            <a:avLst/>
          </a:prstGeom>
        </p:spPr>
      </p:pic>
      <p:sp>
        <p:nvSpPr>
          <p:cNvPr id="4" name="Rectangle 3"/>
          <p:cNvSpPr/>
          <p:nvPr/>
        </p:nvSpPr>
        <p:spPr>
          <a:xfrm>
            <a:off x="611560" y="260648"/>
            <a:ext cx="7992888" cy="1296144"/>
          </a:xfrm>
          <a:prstGeom prst="rect">
            <a:avLst/>
          </a:prstGeom>
          <a:solidFill>
            <a:srgbClr val="96BF0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smtClean="0">
                <a:latin typeface="VAGRounded-Bold" pitchFamily="82" charset="0"/>
              </a:rPr>
              <a:t>AU PROGRAMME DES 10 ANS </a:t>
            </a:r>
            <a:endParaRPr lang="fr-FR" sz="4000" dirty="0">
              <a:latin typeface="VAGRounded-Bold" pitchFamily="82" charset="0"/>
            </a:endParaRPr>
          </a:p>
        </p:txBody>
      </p:sp>
      <p:sp>
        <p:nvSpPr>
          <p:cNvPr id="6" name="ZoneTexte 5"/>
          <p:cNvSpPr txBox="1"/>
          <p:nvPr/>
        </p:nvSpPr>
        <p:spPr>
          <a:xfrm>
            <a:off x="467544" y="1658712"/>
            <a:ext cx="5040560" cy="1631216"/>
          </a:xfrm>
          <a:prstGeom prst="rect">
            <a:avLst/>
          </a:prstGeom>
          <a:noFill/>
        </p:spPr>
        <p:txBody>
          <a:bodyPr wrap="square" rtlCol="0">
            <a:spAutoFit/>
          </a:bodyPr>
          <a:lstStyle/>
          <a:p>
            <a:pPr algn="just"/>
            <a:r>
              <a:rPr lang="fr-FR" sz="2000" b="1" dirty="0" smtClean="0">
                <a:latin typeface="VAGRounded-Thin" pitchFamily="82" charset="0"/>
              </a:rPr>
              <a:t>Ces 3 jours ont été rythmés par des prises de paroles de la part de professionnels, d’activités ludiques pour les enfants et également d’une ambiance de folie !! </a:t>
            </a:r>
          </a:p>
          <a:p>
            <a:pPr algn="just"/>
            <a:r>
              <a:rPr lang="fr-FR" sz="2000" b="1" dirty="0" smtClean="0">
                <a:latin typeface="VAGRounded-Thin" pitchFamily="82" charset="0"/>
              </a:rPr>
              <a:t>Juste un mot : MERCI ! </a:t>
            </a:r>
            <a:endParaRPr lang="fr-FR" sz="2000" b="1" dirty="0">
              <a:latin typeface="VAGRounded-Thin" pitchFamily="82" charset="0"/>
            </a:endParaRPr>
          </a:p>
        </p:txBody>
      </p:sp>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20922">
            <a:off x="5655741" y="4309160"/>
            <a:ext cx="3139301" cy="2344786"/>
          </a:xfrm>
          <a:prstGeom prst="rect">
            <a:avLst/>
          </a:prstGeom>
        </p:spPr>
      </p:pic>
    </p:spTree>
    <p:extLst>
      <p:ext uri="{BB962C8B-B14F-4D97-AF65-F5344CB8AC3E}">
        <p14:creationId xmlns:p14="http://schemas.microsoft.com/office/powerpoint/2010/main" val="15983719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9592" y="188640"/>
            <a:ext cx="7416824" cy="1152128"/>
          </a:xfrm>
          <a:prstGeom prst="rect">
            <a:avLst/>
          </a:prstGeom>
          <a:solidFill>
            <a:srgbClr val="96BF0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dirty="0" smtClean="0">
                <a:latin typeface="VAGRounded-Bold" pitchFamily="82" charset="0"/>
              </a:rPr>
              <a:t>10 ANS : REMERCIEMENTS</a:t>
            </a:r>
            <a:endParaRPr lang="fr-FR" sz="4400" dirty="0">
              <a:latin typeface="VAGRounded-Bold" pitchFamily="82" charset="0"/>
            </a:endParaRPr>
          </a:p>
        </p:txBody>
      </p:sp>
      <p:sp>
        <p:nvSpPr>
          <p:cNvPr id="5" name="Rectangle 4"/>
          <p:cNvSpPr/>
          <p:nvPr/>
        </p:nvSpPr>
        <p:spPr>
          <a:xfrm>
            <a:off x="4283968" y="1543271"/>
            <a:ext cx="4833980" cy="2400657"/>
          </a:xfrm>
          <a:prstGeom prst="rect">
            <a:avLst/>
          </a:prstGeom>
        </p:spPr>
        <p:txBody>
          <a:bodyPr wrap="square">
            <a:spAutoFit/>
          </a:bodyPr>
          <a:lstStyle/>
          <a:p>
            <a:pPr algn="just"/>
            <a:r>
              <a:rPr lang="fr-FR" sz="2400" b="1" dirty="0">
                <a:latin typeface="VAG Rounded" panose="020B0500000000000000" pitchFamily="34" charset="0"/>
              </a:rPr>
              <a:t>Merci à Stéphanie, Arthur, </a:t>
            </a:r>
            <a:r>
              <a:rPr lang="fr-FR" sz="2400" b="1" dirty="0" smtClean="0">
                <a:latin typeface="VAG Rounded" panose="020B0500000000000000" pitchFamily="34" charset="0"/>
              </a:rPr>
              <a:t>les </a:t>
            </a:r>
            <a:r>
              <a:rPr lang="fr-FR" sz="2400" b="1" dirty="0">
                <a:latin typeface="VAG Rounded" panose="020B0500000000000000" pitchFamily="34" charset="0"/>
              </a:rPr>
              <a:t>bénévoles et aux intervenants pour ce week-end réussi.  </a:t>
            </a:r>
            <a:endParaRPr lang="fr-FR" sz="2400" b="1" dirty="0" smtClean="0">
              <a:latin typeface="VAG Rounded" panose="020B0500000000000000" pitchFamily="34" charset="0"/>
            </a:endParaRPr>
          </a:p>
          <a:p>
            <a:pPr algn="just"/>
            <a:endParaRPr lang="fr-FR" sz="2400" b="1" dirty="0" smtClean="0">
              <a:latin typeface="VAG Rounded" panose="020B0500000000000000" pitchFamily="34" charset="0"/>
            </a:endParaRPr>
          </a:p>
          <a:p>
            <a:pPr algn="just"/>
            <a:r>
              <a:rPr lang="fr-FR" b="1" dirty="0" smtClean="0">
                <a:solidFill>
                  <a:srgbClr val="C30066"/>
                </a:solidFill>
                <a:latin typeface="VAG Rounded" panose="020B0500000000000000" pitchFamily="34" charset="0"/>
              </a:rPr>
              <a:t>Pour ses 10 ans, l’association avait prévu pleins de goodies : tee-shirts, casquettes, badges … </a:t>
            </a:r>
            <a:endParaRPr lang="fr-FR" b="1" dirty="0">
              <a:solidFill>
                <a:srgbClr val="C30066"/>
              </a:solidFill>
              <a:latin typeface="VAG Rounded" panose="020B0500000000000000" pitchFamily="34" charset="0"/>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25" y="4392247"/>
            <a:ext cx="9104924" cy="2485644"/>
          </a:xfrm>
          <a:prstGeom prst="rect">
            <a:avLst/>
          </a:prstGeom>
        </p:spPr>
      </p:pic>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l="23788" t="22160" r="13636" b="15795"/>
          <a:stretch/>
        </p:blipFill>
        <p:spPr>
          <a:xfrm>
            <a:off x="323528" y="1484784"/>
            <a:ext cx="3808727" cy="2517633"/>
          </a:xfrm>
          <a:prstGeom prst="rect">
            <a:avLst/>
          </a:prstGeom>
        </p:spPr>
      </p:pic>
      <p:sp>
        <p:nvSpPr>
          <p:cNvPr id="3" name="ZoneTexte 2"/>
          <p:cNvSpPr txBox="1"/>
          <p:nvPr/>
        </p:nvSpPr>
        <p:spPr>
          <a:xfrm>
            <a:off x="13025" y="4002417"/>
            <a:ext cx="4991023" cy="369332"/>
          </a:xfrm>
          <a:prstGeom prst="rect">
            <a:avLst/>
          </a:prstGeom>
          <a:noFill/>
        </p:spPr>
        <p:txBody>
          <a:bodyPr wrap="square" rtlCol="0">
            <a:spAutoFit/>
          </a:bodyPr>
          <a:lstStyle/>
          <a:p>
            <a:r>
              <a:rPr lang="fr-FR" dirty="0" smtClean="0">
                <a:solidFill>
                  <a:srgbClr val="C30066"/>
                </a:solidFill>
                <a:latin typeface="VAGRounded-Thin" pitchFamily="82" charset="0"/>
              </a:rPr>
              <a:t>Joyeux anniversaire à Franck qui a fêté ses 30 ans</a:t>
            </a:r>
            <a:endParaRPr lang="fr-FR" dirty="0">
              <a:solidFill>
                <a:srgbClr val="C30066"/>
              </a:solidFill>
              <a:latin typeface="VAGRounded-Thin" pitchFamily="82" charset="0"/>
            </a:endParaRPr>
          </a:p>
        </p:txBody>
      </p:sp>
    </p:spTree>
    <p:extLst>
      <p:ext uri="{BB962C8B-B14F-4D97-AF65-F5344CB8AC3E}">
        <p14:creationId xmlns:p14="http://schemas.microsoft.com/office/powerpoint/2010/main" val="10506169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cstate="print">
            <a:extLst>
              <a:ext uri="{28A0092B-C50C-407E-A947-70E740481C1C}">
                <a14:useLocalDpi xmlns:a14="http://schemas.microsoft.com/office/drawing/2010/main" val="0"/>
              </a:ext>
            </a:extLst>
          </a:blip>
          <a:srcRect t="21847"/>
          <a:stretch/>
        </p:blipFill>
        <p:spPr>
          <a:xfrm>
            <a:off x="1381053" y="3789040"/>
            <a:ext cx="5184576" cy="2701291"/>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764704"/>
            <a:ext cx="3438128" cy="5157192"/>
          </a:xfrm>
          <a:prstGeom prst="rect">
            <a:avLst/>
          </a:prstGeom>
        </p:spPr>
      </p:pic>
      <p:sp>
        <p:nvSpPr>
          <p:cNvPr id="4" name="Rectangle 3"/>
          <p:cNvSpPr/>
          <p:nvPr/>
        </p:nvSpPr>
        <p:spPr>
          <a:xfrm>
            <a:off x="561256" y="116632"/>
            <a:ext cx="7848872" cy="1296144"/>
          </a:xfrm>
          <a:prstGeom prst="rect">
            <a:avLst/>
          </a:prstGeom>
          <a:solidFill>
            <a:srgbClr val="96BF0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smtClean="0">
                <a:solidFill>
                  <a:schemeClr val="bg1"/>
                </a:solidFill>
                <a:latin typeface="VAGRounded-Bold" pitchFamily="82" charset="0"/>
              </a:rPr>
              <a:t>DIJON : UN PARTENAIRE UN OR </a:t>
            </a:r>
            <a:endParaRPr lang="fr-FR" sz="4000" dirty="0">
              <a:solidFill>
                <a:schemeClr val="bg1"/>
              </a:solidFill>
              <a:latin typeface="VAGRounded-Bold" pitchFamily="82" charset="0"/>
            </a:endParaRPr>
          </a:p>
        </p:txBody>
      </p:sp>
      <p:sp>
        <p:nvSpPr>
          <p:cNvPr id="5" name="ZoneTexte 4"/>
          <p:cNvSpPr txBox="1"/>
          <p:nvPr/>
        </p:nvSpPr>
        <p:spPr>
          <a:xfrm>
            <a:off x="3666629" y="1484784"/>
            <a:ext cx="5369867" cy="1754326"/>
          </a:xfrm>
          <a:prstGeom prst="rect">
            <a:avLst/>
          </a:prstGeom>
          <a:noFill/>
        </p:spPr>
        <p:txBody>
          <a:bodyPr wrap="square" rtlCol="0">
            <a:spAutoFit/>
          </a:bodyPr>
          <a:lstStyle/>
          <a:p>
            <a:pPr algn="just"/>
            <a:r>
              <a:rPr lang="fr-FR" b="1" dirty="0" smtClean="0">
                <a:latin typeface="VAGRounded-Thin" pitchFamily="82" charset="0"/>
              </a:rPr>
              <a:t>En Octobre 2013, Olivier Delcourt, PDG de la Dijonnaise des Voies Ferrées et président de la DFCO, a chaleureusement aidé notre association en reversant une belle somme pour encourager la recherche et les familles touchées par le syndrome de Williams et </a:t>
            </a:r>
            <a:r>
              <a:rPr lang="fr-FR" b="1" dirty="0" err="1" smtClean="0">
                <a:latin typeface="VAGRounded-Thin" pitchFamily="82" charset="0"/>
              </a:rPr>
              <a:t>Beuren</a:t>
            </a:r>
            <a:r>
              <a:rPr lang="fr-FR" b="1" dirty="0">
                <a:latin typeface="VAGRounded-Thin" pitchFamily="82" charset="0"/>
              </a:rPr>
              <a:t> </a:t>
            </a:r>
            <a:r>
              <a:rPr lang="fr-FR" b="1" dirty="0" smtClean="0">
                <a:latin typeface="VAGRounded-Thin" pitchFamily="82" charset="0"/>
              </a:rPr>
              <a:t>! </a:t>
            </a: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4248" y="3199474"/>
            <a:ext cx="2047875" cy="2238375"/>
          </a:xfrm>
          <a:prstGeom prst="rect">
            <a:avLst/>
          </a:prstGeom>
        </p:spPr>
      </p:pic>
      <p:sp>
        <p:nvSpPr>
          <p:cNvPr id="9" name="ZoneTexte 8"/>
          <p:cNvSpPr txBox="1"/>
          <p:nvPr/>
        </p:nvSpPr>
        <p:spPr>
          <a:xfrm>
            <a:off x="6588224" y="5517232"/>
            <a:ext cx="2448272" cy="1200329"/>
          </a:xfrm>
          <a:prstGeom prst="rect">
            <a:avLst/>
          </a:prstGeom>
          <a:noFill/>
        </p:spPr>
        <p:txBody>
          <a:bodyPr wrap="square" rtlCol="0">
            <a:spAutoFit/>
          </a:bodyPr>
          <a:lstStyle/>
          <a:p>
            <a:pPr algn="ctr"/>
            <a:r>
              <a:rPr lang="fr-FR" sz="2400" b="1" dirty="0" smtClean="0">
                <a:solidFill>
                  <a:srgbClr val="C30066"/>
                </a:solidFill>
                <a:latin typeface="VAGRounded-Thin" pitchFamily="82" charset="0"/>
              </a:rPr>
              <a:t>MERCI AU DFCO POUR ETRE UN CLUB A PART</a:t>
            </a:r>
            <a:endParaRPr lang="fr-FR" sz="2400" b="1" dirty="0">
              <a:solidFill>
                <a:srgbClr val="C30066"/>
              </a:solidFill>
              <a:latin typeface="VAGRounded-Thin" pitchFamily="82" charset="0"/>
            </a:endParaRPr>
          </a:p>
        </p:txBody>
      </p:sp>
    </p:spTree>
    <p:extLst>
      <p:ext uri="{BB962C8B-B14F-4D97-AF65-F5344CB8AC3E}">
        <p14:creationId xmlns:p14="http://schemas.microsoft.com/office/powerpoint/2010/main" val="38830783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322636">
            <a:off x="3091346" y="1431458"/>
            <a:ext cx="2642593" cy="3736925"/>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890" y="1081986"/>
            <a:ext cx="2923941" cy="4134783"/>
          </a:xfrm>
          <a:prstGeom prst="rect">
            <a:avLst/>
          </a:prstGeom>
        </p:spPr>
      </p:pic>
      <p:sp>
        <p:nvSpPr>
          <p:cNvPr id="5" name="Rectangle 4"/>
          <p:cNvSpPr/>
          <p:nvPr/>
        </p:nvSpPr>
        <p:spPr>
          <a:xfrm>
            <a:off x="833411" y="117884"/>
            <a:ext cx="7560840" cy="1224136"/>
          </a:xfrm>
          <a:prstGeom prst="rect">
            <a:avLst/>
          </a:prstGeom>
          <a:solidFill>
            <a:srgbClr val="96BF0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latin typeface="VAGRounded-Bold" pitchFamily="82" charset="0"/>
              </a:rPr>
              <a:t>NOUVEAUTE : CREATION DE FICHES THEMATIQUES POUR LES FAMILLES</a:t>
            </a:r>
            <a:endParaRPr lang="fr-FR" sz="3600" dirty="0">
              <a:latin typeface="VAGRounded-Bold" pitchFamily="82" charset="0"/>
            </a:endParaRPr>
          </a:p>
        </p:txBody>
      </p:sp>
      <p:sp>
        <p:nvSpPr>
          <p:cNvPr id="6" name="ZoneTexte 5"/>
          <p:cNvSpPr txBox="1"/>
          <p:nvPr/>
        </p:nvSpPr>
        <p:spPr>
          <a:xfrm>
            <a:off x="6338614" y="1700808"/>
            <a:ext cx="2915816" cy="3416320"/>
          </a:xfrm>
          <a:prstGeom prst="rect">
            <a:avLst/>
          </a:prstGeom>
          <a:noFill/>
        </p:spPr>
        <p:txBody>
          <a:bodyPr wrap="square" rtlCol="0">
            <a:spAutoFit/>
          </a:bodyPr>
          <a:lstStyle/>
          <a:p>
            <a:r>
              <a:rPr lang="fr-FR" sz="2400" b="1" dirty="0" smtClean="0">
                <a:solidFill>
                  <a:srgbClr val="C30066"/>
                </a:solidFill>
                <a:latin typeface="VAGRounded-Thin" pitchFamily="82" charset="0"/>
              </a:rPr>
              <a:t>Nous sommes </a:t>
            </a:r>
            <a:r>
              <a:rPr lang="fr-FR" sz="2400" b="1" dirty="0">
                <a:solidFill>
                  <a:srgbClr val="C30066"/>
                </a:solidFill>
                <a:latin typeface="VAGRounded-Thin" pitchFamily="82" charset="0"/>
              </a:rPr>
              <a:t>heureux et fiers de vous faire parvenir régulièrement </a:t>
            </a:r>
            <a:r>
              <a:rPr lang="fr-FR" sz="2400" b="1" dirty="0" smtClean="0">
                <a:solidFill>
                  <a:srgbClr val="C30066"/>
                </a:solidFill>
                <a:latin typeface="VAGRounded-Thin" pitchFamily="82" charset="0"/>
              </a:rPr>
              <a:t>des </a:t>
            </a:r>
            <a:r>
              <a:rPr lang="fr-FR" sz="2400" b="1" dirty="0">
                <a:solidFill>
                  <a:srgbClr val="C30066"/>
                </a:solidFill>
                <a:latin typeface="VAGRounded-Thin" pitchFamily="82" charset="0"/>
              </a:rPr>
              <a:t>fiches </a:t>
            </a:r>
            <a:r>
              <a:rPr lang="fr-FR" sz="2400" b="1" dirty="0" smtClean="0">
                <a:solidFill>
                  <a:srgbClr val="C30066"/>
                </a:solidFill>
                <a:latin typeface="VAGRounded-Thin" pitchFamily="82" charset="0"/>
              </a:rPr>
              <a:t>thématiques déjà </a:t>
            </a:r>
            <a:r>
              <a:rPr lang="fr-FR" sz="2400" b="1" dirty="0">
                <a:solidFill>
                  <a:srgbClr val="C30066"/>
                </a:solidFill>
                <a:latin typeface="VAGRounded-Thin" pitchFamily="82" charset="0"/>
              </a:rPr>
              <a:t>réalisées par certains parents et membres de </a:t>
            </a:r>
            <a:r>
              <a:rPr lang="fr-FR" sz="2400" b="1" dirty="0" smtClean="0">
                <a:solidFill>
                  <a:srgbClr val="C30066"/>
                </a:solidFill>
                <a:latin typeface="VAGRounded-Thin" pitchFamily="82" charset="0"/>
              </a:rPr>
              <a:t>l’association</a:t>
            </a:r>
            <a:r>
              <a:rPr lang="fr-FR" sz="2400" b="1" dirty="0" smtClean="0">
                <a:latin typeface="VAGRounded-Thin" pitchFamily="82" charset="0"/>
              </a:rPr>
              <a:t>.</a:t>
            </a:r>
          </a:p>
        </p:txBody>
      </p:sp>
      <p:sp>
        <p:nvSpPr>
          <p:cNvPr id="10" name="Rectangle 9"/>
          <p:cNvSpPr/>
          <p:nvPr/>
        </p:nvSpPr>
        <p:spPr>
          <a:xfrm>
            <a:off x="181472" y="5582851"/>
            <a:ext cx="8784976" cy="1138773"/>
          </a:xfrm>
          <a:prstGeom prst="rect">
            <a:avLst/>
          </a:prstGeom>
        </p:spPr>
        <p:txBody>
          <a:bodyPr wrap="square">
            <a:spAutoFit/>
          </a:bodyPr>
          <a:lstStyle/>
          <a:p>
            <a:r>
              <a:rPr lang="fr-FR" sz="2000" b="1" dirty="0">
                <a:latin typeface="VAGRounded-Thin" pitchFamily="82" charset="0"/>
              </a:rPr>
              <a:t>Nous sommes toujours à la recherche </a:t>
            </a:r>
            <a:r>
              <a:rPr lang="fr-FR" sz="2000" b="1" dirty="0" smtClean="0">
                <a:latin typeface="VAGRounded-Thin" pitchFamily="82" charset="0"/>
              </a:rPr>
              <a:t>de </a:t>
            </a:r>
            <a:r>
              <a:rPr lang="fr-FR" sz="2000" b="1" dirty="0">
                <a:latin typeface="VAGRounded-Thin" pitchFamily="82" charset="0"/>
              </a:rPr>
              <a:t>nouveaux thèmes afin d’aider les parents et leurs enfants </a:t>
            </a:r>
          </a:p>
          <a:p>
            <a:pPr algn="ctr"/>
            <a:r>
              <a:rPr lang="fr-FR" sz="2800" b="1" dirty="0">
                <a:ln>
                  <a:solidFill>
                    <a:srgbClr val="C30066"/>
                  </a:solidFill>
                </a:ln>
                <a:latin typeface="VAGRounded-Bold" pitchFamily="82" charset="0"/>
              </a:rPr>
              <a:t>C’est un beau projet d'équipe irréalisable sans vous !</a:t>
            </a:r>
          </a:p>
        </p:txBody>
      </p:sp>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22942">
            <a:off x="478239" y="1608923"/>
            <a:ext cx="2683678" cy="3795023"/>
          </a:xfrm>
          <a:prstGeom prst="rect">
            <a:avLst/>
          </a:prstGeom>
        </p:spPr>
      </p:pic>
    </p:spTree>
    <p:extLst>
      <p:ext uri="{BB962C8B-B14F-4D97-AF65-F5344CB8AC3E}">
        <p14:creationId xmlns:p14="http://schemas.microsoft.com/office/powerpoint/2010/main" val="205928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25690">
            <a:off x="529888" y="1935761"/>
            <a:ext cx="3084899" cy="3933056"/>
          </a:xfrm>
          <a:prstGeom prst="rect">
            <a:avLst/>
          </a:prstGeom>
        </p:spPr>
      </p:pic>
      <p:sp>
        <p:nvSpPr>
          <p:cNvPr id="4" name="Rectangle 3"/>
          <p:cNvSpPr/>
          <p:nvPr/>
        </p:nvSpPr>
        <p:spPr>
          <a:xfrm>
            <a:off x="539552" y="188640"/>
            <a:ext cx="7992888" cy="1368152"/>
          </a:xfrm>
          <a:prstGeom prst="rect">
            <a:avLst/>
          </a:prstGeom>
          <a:solidFill>
            <a:srgbClr val="96BF0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dirty="0" smtClean="0">
                <a:solidFill>
                  <a:schemeClr val="bg1"/>
                </a:solidFill>
                <a:latin typeface="VAGRounded-Bold" pitchFamily="82" charset="0"/>
              </a:rPr>
              <a:t>CONCERT FRANCHE-COMTE : JOEL ET LES TEUFS </a:t>
            </a:r>
            <a:endParaRPr lang="fr-FR" sz="4400" dirty="0">
              <a:solidFill>
                <a:schemeClr val="bg1"/>
              </a:solidFill>
              <a:latin typeface="VAGRounded-Bold" pitchFamily="82" charset="0"/>
            </a:endParaRP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1569" y="1700808"/>
            <a:ext cx="4170387" cy="2566392"/>
          </a:xfrm>
          <a:prstGeom prst="rect">
            <a:avLst/>
          </a:prstGeom>
        </p:spPr>
      </p:pic>
      <p:sp>
        <p:nvSpPr>
          <p:cNvPr id="7" name="ZoneTexte 6"/>
          <p:cNvSpPr txBox="1"/>
          <p:nvPr/>
        </p:nvSpPr>
        <p:spPr>
          <a:xfrm>
            <a:off x="4144676" y="4361241"/>
            <a:ext cx="4891820" cy="1323439"/>
          </a:xfrm>
          <a:prstGeom prst="rect">
            <a:avLst/>
          </a:prstGeom>
          <a:noFill/>
        </p:spPr>
        <p:txBody>
          <a:bodyPr wrap="square" rtlCol="0">
            <a:spAutoFit/>
          </a:bodyPr>
          <a:lstStyle/>
          <a:p>
            <a:pPr algn="just"/>
            <a:r>
              <a:rPr lang="fr-FR" sz="2000" b="1" dirty="0" smtClean="0">
                <a:solidFill>
                  <a:srgbClr val="C30066"/>
                </a:solidFill>
                <a:latin typeface="VAGRounded-Thin" pitchFamily="82" charset="0"/>
              </a:rPr>
              <a:t>En janvier, un concert a été organisé à l’initiative de Géraldine en faveur de l’association et notamment pour Nina atteinte du syndrome</a:t>
            </a:r>
          </a:p>
        </p:txBody>
      </p:sp>
      <p:sp>
        <p:nvSpPr>
          <p:cNvPr id="9" name="ZoneTexte 8"/>
          <p:cNvSpPr txBox="1"/>
          <p:nvPr/>
        </p:nvSpPr>
        <p:spPr>
          <a:xfrm>
            <a:off x="358641" y="6165503"/>
            <a:ext cx="8354710" cy="523220"/>
          </a:xfrm>
          <a:prstGeom prst="rect">
            <a:avLst/>
          </a:prstGeom>
          <a:noFill/>
        </p:spPr>
        <p:txBody>
          <a:bodyPr wrap="square" rtlCol="0">
            <a:spAutoFit/>
          </a:bodyPr>
          <a:lstStyle/>
          <a:p>
            <a:pPr algn="ctr"/>
            <a:r>
              <a:rPr lang="fr-FR" sz="2800" b="1" dirty="0" smtClean="0">
                <a:solidFill>
                  <a:srgbClr val="C30066"/>
                </a:solidFill>
                <a:latin typeface="VAGRounded-Thin" pitchFamily="82" charset="0"/>
              </a:rPr>
              <a:t>UNE BELLE INITIATIVE QUE L’ON TIENT A SOULIGNER ! </a:t>
            </a:r>
            <a:endParaRPr lang="fr-FR" sz="2800" b="1" dirty="0">
              <a:solidFill>
                <a:srgbClr val="C30066"/>
              </a:solidFill>
              <a:latin typeface="VAGRounded-Thin" pitchFamily="82" charset="0"/>
            </a:endParaRPr>
          </a:p>
        </p:txBody>
      </p:sp>
    </p:spTree>
    <p:extLst>
      <p:ext uri="{BB962C8B-B14F-4D97-AF65-F5344CB8AC3E}">
        <p14:creationId xmlns:p14="http://schemas.microsoft.com/office/powerpoint/2010/main" val="21629714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3568" y="188640"/>
            <a:ext cx="7776864" cy="1296144"/>
          </a:xfrm>
          <a:prstGeom prst="rect">
            <a:avLst/>
          </a:prstGeom>
          <a:solidFill>
            <a:srgbClr val="96BF0D"/>
          </a:solidFill>
          <a:ln>
            <a:solidFill>
              <a:srgbClr val="96BF0D"/>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smtClean="0">
                <a:solidFill>
                  <a:schemeClr val="bg1"/>
                </a:solidFill>
                <a:latin typeface="VAGRounded-Bold" pitchFamily="82" charset="0"/>
              </a:rPr>
              <a:t>CAMPAGNE DE SENSIBILISATION DANS LE METRO PARISIEN</a:t>
            </a:r>
            <a:endParaRPr lang="fr-FR" sz="4000" dirty="0">
              <a:solidFill>
                <a:schemeClr val="bg1"/>
              </a:solidFill>
              <a:latin typeface="VAGRounded-Bold" pitchFamily="82" charset="0"/>
            </a:endParaRPr>
          </a:p>
        </p:txBody>
      </p:sp>
      <p:sp>
        <p:nvSpPr>
          <p:cNvPr id="5" name="ZoneTexte 4"/>
          <p:cNvSpPr txBox="1"/>
          <p:nvPr/>
        </p:nvSpPr>
        <p:spPr>
          <a:xfrm rot="21600000">
            <a:off x="290703" y="1628800"/>
            <a:ext cx="8496944" cy="1200329"/>
          </a:xfrm>
          <a:prstGeom prst="rect">
            <a:avLst/>
          </a:prstGeom>
          <a:noFill/>
        </p:spPr>
        <p:txBody>
          <a:bodyPr wrap="square" rtlCol="0">
            <a:spAutoFit/>
          </a:bodyPr>
          <a:lstStyle/>
          <a:p>
            <a:pPr algn="just"/>
            <a:r>
              <a:rPr lang="fr-FR" b="1" dirty="0" smtClean="0">
                <a:latin typeface="VAGRounded-Thin" pitchFamily="82" charset="0"/>
              </a:rPr>
              <a:t>2013 a été marquée par une campagne de sensibilisation intensive dans les réseaux de bus et métros parisiens. </a:t>
            </a:r>
          </a:p>
          <a:p>
            <a:pPr algn="just"/>
            <a:r>
              <a:rPr lang="fr-FR" b="1" dirty="0" smtClean="0">
                <a:latin typeface="VAGRounded-Thin" pitchFamily="82" charset="0"/>
              </a:rPr>
              <a:t>Elle est </a:t>
            </a:r>
            <a:r>
              <a:rPr lang="fr-FR" b="1" dirty="0">
                <a:latin typeface="VAGRounded-Thin" pitchFamily="82" charset="0"/>
              </a:rPr>
              <a:t>destinée à faire évoluer les représentations sur la différence, et à informer les familles sur ce </a:t>
            </a:r>
            <a:r>
              <a:rPr lang="fr-FR" b="1" dirty="0" smtClean="0">
                <a:latin typeface="VAGRounded-Thin" pitchFamily="82" charset="0"/>
              </a:rPr>
              <a:t>syndrome. </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110" y="3140968"/>
            <a:ext cx="4255971" cy="3192159"/>
          </a:xfrm>
          <a:prstGeom prst="rect">
            <a:avLst/>
          </a:prstGeom>
        </p:spPr>
      </p:pic>
      <p:sp>
        <p:nvSpPr>
          <p:cNvPr id="7" name="Rectangle 6"/>
          <p:cNvSpPr/>
          <p:nvPr/>
        </p:nvSpPr>
        <p:spPr>
          <a:xfrm>
            <a:off x="4507661" y="3140968"/>
            <a:ext cx="4456827" cy="3139321"/>
          </a:xfrm>
          <a:prstGeom prst="rect">
            <a:avLst/>
          </a:prstGeom>
        </p:spPr>
        <p:txBody>
          <a:bodyPr wrap="square">
            <a:spAutoFit/>
          </a:bodyPr>
          <a:lstStyle/>
          <a:p>
            <a:pPr algn="just"/>
            <a:r>
              <a:rPr lang="fr-FR" b="1" dirty="0">
                <a:solidFill>
                  <a:srgbClr val="C30066"/>
                </a:solidFill>
                <a:latin typeface="VAGRounded-Thin" pitchFamily="82" charset="0"/>
              </a:rPr>
              <a:t>La campagne d’envergure comportait pas moins de 100 affiches reprenant les photographies réalisées pour l'association par Sergio </a:t>
            </a:r>
            <a:r>
              <a:rPr lang="fr-FR" b="1" dirty="0" err="1">
                <a:solidFill>
                  <a:srgbClr val="C30066"/>
                </a:solidFill>
                <a:latin typeface="VAGRounded-Thin" pitchFamily="82" charset="0"/>
              </a:rPr>
              <a:t>Veranes</a:t>
            </a:r>
            <a:r>
              <a:rPr lang="fr-FR" b="1" dirty="0">
                <a:solidFill>
                  <a:srgbClr val="C30066"/>
                </a:solidFill>
                <a:latin typeface="VAGRounded-Thin" pitchFamily="82" charset="0"/>
              </a:rPr>
              <a:t> en 2009. </a:t>
            </a:r>
            <a:endParaRPr lang="fr-FR" b="1" dirty="0" smtClean="0">
              <a:solidFill>
                <a:srgbClr val="C30066"/>
              </a:solidFill>
              <a:latin typeface="VAGRounded-Thin" pitchFamily="82" charset="0"/>
            </a:endParaRPr>
          </a:p>
          <a:p>
            <a:pPr algn="just"/>
            <a:endParaRPr lang="fr-FR" b="1" dirty="0">
              <a:solidFill>
                <a:srgbClr val="C30066"/>
              </a:solidFill>
              <a:latin typeface="VAGRounded-Thin" pitchFamily="82" charset="0"/>
            </a:endParaRPr>
          </a:p>
          <a:p>
            <a:pPr algn="just"/>
            <a:r>
              <a:rPr lang="fr-FR" b="1" dirty="0" smtClean="0">
                <a:solidFill>
                  <a:srgbClr val="C30066"/>
                </a:solidFill>
                <a:latin typeface="VAGRounded-Thin" pitchFamily="82" charset="0"/>
              </a:rPr>
              <a:t>Ces </a:t>
            </a:r>
            <a:r>
              <a:rPr lang="fr-FR" b="1" dirty="0">
                <a:solidFill>
                  <a:srgbClr val="C30066"/>
                </a:solidFill>
                <a:latin typeface="VAGRounded-Thin" pitchFamily="82" charset="0"/>
              </a:rPr>
              <a:t>photographies, en noir et blanc, sont des portraits de jeunes porteurs du syndrome de Williams posant avec des personnalités.</a:t>
            </a:r>
          </a:p>
          <a:p>
            <a:pPr algn="just"/>
            <a:r>
              <a:rPr lang="fr-FR" b="1" dirty="0">
                <a:solidFill>
                  <a:srgbClr val="C30066"/>
                </a:solidFill>
                <a:latin typeface="VAGRounded-Thin" pitchFamily="82" charset="0"/>
              </a:rPr>
              <a:t>Nous remercions très sincèrement la RATP pour ce fantastique partenariat ! </a:t>
            </a:r>
          </a:p>
        </p:txBody>
      </p:sp>
    </p:spTree>
    <p:extLst>
      <p:ext uri="{BB962C8B-B14F-4D97-AF65-F5344CB8AC3E}">
        <p14:creationId xmlns:p14="http://schemas.microsoft.com/office/powerpoint/2010/main" val="752797256"/>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1733</TotalTime>
  <Words>2229</Words>
  <Application>Microsoft Office PowerPoint</Application>
  <PresentationFormat>Affichage à l'écran (4:3)</PresentationFormat>
  <Paragraphs>189</Paragraphs>
  <Slides>33</Slides>
  <Notes>1</Notes>
  <HiddenSlides>0</HiddenSlides>
  <MMClips>1</MMClips>
  <ScaleCrop>false</ScaleCrop>
  <HeadingPairs>
    <vt:vector size="4" baseType="variant">
      <vt:variant>
        <vt:lpstr>Thème</vt:lpstr>
      </vt:variant>
      <vt:variant>
        <vt:i4>1</vt:i4>
      </vt:variant>
      <vt:variant>
        <vt:lpstr>Titres des diapositives</vt:lpstr>
      </vt:variant>
      <vt:variant>
        <vt:i4>33</vt:i4>
      </vt:variant>
    </vt:vector>
  </HeadingPairs>
  <TitlesOfParts>
    <vt:vector size="34"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BILAN DES ACTIONS 2013 Anne-Laure, Bérengère …</dc:title>
  <dc:creator>Clara</dc:creator>
  <cp:lastModifiedBy>Autour des Williams</cp:lastModifiedBy>
  <cp:revision>200</cp:revision>
  <dcterms:created xsi:type="dcterms:W3CDTF">2014-03-13T13:07:25Z</dcterms:created>
  <dcterms:modified xsi:type="dcterms:W3CDTF">2014-04-07T12:45:42Z</dcterms:modified>
</cp:coreProperties>
</file>